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88" r:id="rId36"/>
    <p:sldId id="290" r:id="rId37"/>
    <p:sldId id="292" r:id="rId38"/>
    <p:sldId id="291" r:id="rId39"/>
    <p:sldId id="293" r:id="rId40"/>
    <p:sldId id="294" r:id="rId41"/>
    <p:sldId id="295" r:id="rId42"/>
  </p:sldIdLst>
  <p:sldSz cx="12192000" cy="6858000"/>
  <p:notesSz cx="6858000" cy="9144000"/>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dia" id="{819D485A-F9BB-43C6-9ED3-95CCB98A6A4C}">
          <p14:sldIdLst>
            <p14:sldId id="256"/>
          </p14:sldIdLst>
        </p14:section>
        <p14:section name="presentatie" id="{512C6950-C5D0-42BC-A7AD-0B571EBF85B5}">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9"/>
            <p14:sldId id="288"/>
            <p14:sldId id="290"/>
            <p14:sldId id="292"/>
            <p14:sldId id="291"/>
            <p14:sldId id="293"/>
            <p14:sldId id="294"/>
            <p14:sldId id="2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jn | Reanimatie Raad" initials="M|RR" lastIdx="1" clrIdx="0">
    <p:extLst>
      <p:ext uri="{19B8F6BF-5375-455C-9EA6-DF929625EA0E}">
        <p15:presenceInfo xmlns:p15="http://schemas.microsoft.com/office/powerpoint/2012/main" userId="S::maas@reanimatieraad.nl::e63f217c-86df-4374-ab6b-660d3de87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251" autoAdjust="0"/>
  </p:normalViewPr>
  <p:slideViewPr>
    <p:cSldViewPr snapToGrid="0">
      <p:cViewPr varScale="1">
        <p:scale>
          <a:sx n="100" d="100"/>
          <a:sy n="100" d="100"/>
        </p:scale>
        <p:origin x="8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F9A01-5467-4557-946E-92EB427F364B}" type="datetimeFigureOut">
              <a:rPr lang="nl-NL" smtClean="0"/>
              <a:t>9-6-2021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16915-F61E-42F5-B57A-747A09356D8F}" type="slidenum">
              <a:rPr lang="nl-NL" smtClean="0"/>
              <a:t>‹nr.›</a:t>
            </a:fld>
            <a:endParaRPr lang="nl-NL"/>
          </a:p>
        </p:txBody>
      </p:sp>
    </p:spTree>
    <p:extLst>
      <p:ext uri="{BB962C8B-B14F-4D97-AF65-F5344CB8AC3E}">
        <p14:creationId xmlns:p14="http://schemas.microsoft.com/office/powerpoint/2010/main" val="289018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burger is essentieel voor het starten van de keten van overleven. Snel herkennen van een (dreigende) circulatiestoornis, snel alarmeren en snel starten met BLS zijn essentieel voor een goede uitkomst.</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4</a:t>
            </a:fld>
            <a:endParaRPr lang="nl-NL"/>
          </a:p>
        </p:txBody>
      </p:sp>
    </p:spTree>
    <p:extLst>
      <p:ext uri="{BB962C8B-B14F-4D97-AF65-F5344CB8AC3E}">
        <p14:creationId xmlns:p14="http://schemas.microsoft.com/office/powerpoint/2010/main" val="70891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handelingen “voorzichtig schudden aan de schouders” en aan het slachtoffer vragen “Gaat het?” dienen tegelijk uitgevoerd te worden.</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8</a:t>
            </a:fld>
            <a:endParaRPr lang="nl-NL"/>
          </a:p>
        </p:txBody>
      </p:sp>
    </p:spTree>
    <p:extLst>
      <p:ext uri="{BB962C8B-B14F-4D97-AF65-F5344CB8AC3E}">
        <p14:creationId xmlns:p14="http://schemas.microsoft.com/office/powerpoint/2010/main" val="11921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dia maakt onderscheid in een AED halen </a:t>
            </a:r>
            <a:r>
              <a:rPr lang="nl-NL" u="sng" dirty="0"/>
              <a:t>indien</a:t>
            </a:r>
            <a:r>
              <a:rPr lang="nl-NL" dirty="0"/>
              <a:t> beschikbaar en als je hem zelf moet halen dan </a:t>
            </a:r>
            <a:r>
              <a:rPr lang="nl-NL" b="0" u="sng" dirty="0"/>
              <a:t>indien snel </a:t>
            </a:r>
            <a:r>
              <a:rPr lang="nl-NL" dirty="0"/>
              <a:t>beschikbaar. Het is moeilijk dit in een concrete tijd, afstand of locatie uit te drukken omdat de omgevingsomstandigheden enorm kunnen verschillen. Indien een omstander de AED haalt is daar meer tijd voor beschikbaar dan als een hulpverlener alleen is. Wat de hulpverlener zich moet realiseren is dat na het bellen van 112 burgerhulpverleners, politie en dergelijke worden gealarmeerd. Ook zij komen met AED’s. Een hulpverlener die alleen is kan dus beter starten met borstcompressies en beademingen in afwachting van de AED die meekomt met gealarmeerde burgerhulpverleners. Dit is anders als de AED voor het grijpen ligt. Maar dit voor het grijpen liggen is moeilijk uit te drukken in meters of tijd.</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10</a:t>
            </a:fld>
            <a:endParaRPr lang="nl-NL"/>
          </a:p>
        </p:txBody>
      </p:sp>
    </p:spTree>
    <p:extLst>
      <p:ext uri="{BB962C8B-B14F-4D97-AF65-F5344CB8AC3E}">
        <p14:creationId xmlns:p14="http://schemas.microsoft.com/office/powerpoint/2010/main" val="392921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Mocht de hulpverlener het slachtoffer toch willen beademen is dat uiteraard toegestaan. </a:t>
            </a:r>
            <a:r>
              <a:rPr lang="nl-NL"/>
              <a:t>Denk hierbij aan familie, vrienden of buren die te hulp schieten.</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28</a:t>
            </a:fld>
            <a:endParaRPr lang="nl-NL"/>
          </a:p>
        </p:txBody>
      </p:sp>
    </p:spTree>
    <p:extLst>
      <p:ext uri="{BB962C8B-B14F-4D97-AF65-F5344CB8AC3E}">
        <p14:creationId xmlns:p14="http://schemas.microsoft.com/office/powerpoint/2010/main" val="196210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3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570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B0AE33C1-D1C5-44A9-A4FD-BEF69196E00C}"/>
              </a:ext>
            </a:extLst>
          </p:cNvPr>
          <p:cNvPicPr>
            <a:picLocks noChangeAspect="1"/>
          </p:cNvPicPr>
          <p:nvPr userDrawn="1"/>
        </p:nvPicPr>
        <p:blipFill>
          <a:blip r:embed="rId3"/>
          <a:srcRect/>
          <a:stretch/>
        </p:blipFill>
        <p:spPr>
          <a:xfrm>
            <a:off x="0" y="9526"/>
            <a:ext cx="12192000" cy="6845300"/>
          </a:xfrm>
          <a:prstGeom prst="rect">
            <a:avLst/>
          </a:prstGeom>
        </p:spPr>
      </p:pic>
      <p:pic>
        <p:nvPicPr>
          <p:cNvPr id="15" name="Afbeelding 14">
            <a:extLst>
              <a:ext uri="{FF2B5EF4-FFF2-40B4-BE49-F238E27FC236}">
                <a16:creationId xmlns:a16="http://schemas.microsoft.com/office/drawing/2014/main" id="{2E93C867-6FF9-48FD-9CAA-246F78AAD35D}"/>
              </a:ext>
            </a:extLst>
          </p:cNvPr>
          <p:cNvPicPr>
            <a:picLocks noChangeAspect="1"/>
          </p:cNvPicPr>
          <p:nvPr userDrawn="1"/>
        </p:nvPicPr>
        <p:blipFill>
          <a:blip r:embed="rId4"/>
          <a:srcRect/>
          <a:stretch/>
        </p:blipFill>
        <p:spPr>
          <a:xfrm>
            <a:off x="8284490" y="1825942"/>
            <a:ext cx="3087529" cy="3206115"/>
          </a:xfrm>
          <a:prstGeom prst="rect">
            <a:avLst/>
          </a:prstGeom>
        </p:spPr>
      </p:pic>
      <p:pic>
        <p:nvPicPr>
          <p:cNvPr id="19" name="Afbeelding 18">
            <a:extLst>
              <a:ext uri="{FF2B5EF4-FFF2-40B4-BE49-F238E27FC236}">
                <a16:creationId xmlns:a16="http://schemas.microsoft.com/office/drawing/2014/main" id="{BB2E8C90-E198-4563-BC06-7C939E509270}"/>
              </a:ext>
            </a:extLst>
          </p:cNvPr>
          <p:cNvPicPr>
            <a:picLocks noChangeAspect="1"/>
          </p:cNvPicPr>
          <p:nvPr userDrawn="1"/>
        </p:nvPicPr>
        <p:blipFill>
          <a:blip r:embed="rId5"/>
          <a:stretch>
            <a:fillRect/>
          </a:stretch>
        </p:blipFill>
        <p:spPr>
          <a:xfrm>
            <a:off x="8612941" y="5618147"/>
            <a:ext cx="3148124" cy="828000"/>
          </a:xfrm>
          <a:prstGeom prst="rect">
            <a:avLst/>
          </a:prstGeom>
        </p:spPr>
      </p:pic>
      <p:pic>
        <p:nvPicPr>
          <p:cNvPr id="21" name="Afbeelding 20">
            <a:extLst>
              <a:ext uri="{FF2B5EF4-FFF2-40B4-BE49-F238E27FC236}">
                <a16:creationId xmlns:a16="http://schemas.microsoft.com/office/drawing/2014/main" id="{A10CFDC1-ACC4-474C-9F40-45B45E7ACE3A}"/>
              </a:ext>
            </a:extLst>
          </p:cNvPr>
          <p:cNvPicPr>
            <a:picLocks noChangeAspect="1"/>
          </p:cNvPicPr>
          <p:nvPr userDrawn="1"/>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8506" y="6163156"/>
            <a:ext cx="1316321" cy="475397"/>
          </a:xfrm>
          <a:prstGeom prst="rect">
            <a:avLst/>
          </a:prstGeom>
        </p:spPr>
      </p:pic>
    </p:spTree>
    <p:extLst>
      <p:ext uri="{BB962C8B-B14F-4D97-AF65-F5344CB8AC3E}">
        <p14:creationId xmlns:p14="http://schemas.microsoft.com/office/powerpoint/2010/main" val="4943791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C9F">
            <a:alpha val="25098"/>
          </a:srgbClr>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234B338-BFCB-476F-AA46-9F33847C76C6}"/>
              </a:ext>
            </a:extLst>
          </p:cNvPr>
          <p:cNvPicPr>
            <a:picLocks noChangeAspect="1"/>
          </p:cNvPicPr>
          <p:nvPr userDrawn="1"/>
        </p:nvPicPr>
        <p:blipFill>
          <a:blip r:embed="rId3"/>
          <a:stretch>
            <a:fillRect/>
          </a:stretch>
        </p:blipFill>
        <p:spPr>
          <a:xfrm>
            <a:off x="0" y="6248340"/>
            <a:ext cx="12193200" cy="609660"/>
          </a:xfrm>
          <a:prstGeom prst="rect">
            <a:avLst/>
          </a:prstGeom>
        </p:spPr>
      </p:pic>
    </p:spTree>
    <p:extLst>
      <p:ext uri="{BB962C8B-B14F-4D97-AF65-F5344CB8AC3E}">
        <p14:creationId xmlns:p14="http://schemas.microsoft.com/office/powerpoint/2010/main" val="3352408161"/>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player.vimeo.com/video/559750671?app_id=12296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player.vimeo.com/video/558502732?app_id=1229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player.vimeo.com/video/558501074?app_id=12296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player.vimeo.com/video/482674082?app_id=12296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player.vimeo.com/video/558501871?app_id=122963"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player.vimeo.com/video/560553101?app_id=122963"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_De_Basiscursus"/><Relationship Id="rId2" Type="http://schemas.openxmlformats.org/officeDocument/2006/relationships/hyperlink" Target="#_Non_Technical_skills"/><Relationship Id="rId1" Type="http://schemas.openxmlformats.org/officeDocument/2006/relationships/slideLayout" Target="../slideLayouts/slideLayout2.xml"/><Relationship Id="rId6" Type="http://schemas.openxmlformats.org/officeDocument/2006/relationships/hyperlink" Target="#_Pocketmasker"/><Relationship Id="rId5" Type="http://schemas.openxmlformats.org/officeDocument/2006/relationships/hyperlink" Target="#_Verdieping_Burgerhulpverlener"/><Relationship Id="rId4" Type="http://schemas.openxmlformats.org/officeDocument/2006/relationships/hyperlink" Target="#_Scenario"/></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player.vimeo.com/video/558501649?app_id=12296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EE281A7-798F-4660-ADDB-0471DBDC1069}"/>
              </a:ext>
            </a:extLst>
          </p:cNvPr>
          <p:cNvSpPr txBox="1">
            <a:spLocks/>
          </p:cNvSpPr>
          <p:nvPr/>
        </p:nvSpPr>
        <p:spPr>
          <a:xfrm>
            <a:off x="685799" y="1675462"/>
            <a:ext cx="4733487" cy="1092666"/>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chemeClr val="bg1"/>
                </a:solidFill>
                <a:latin typeface="Arial" panose="020B0604020202020204" pitchFamily="34" charset="0"/>
                <a:cs typeface="Arial" panose="020B0604020202020204" pitchFamily="34" charset="0"/>
              </a:rPr>
              <a:t>Basale Reanimatie</a:t>
            </a:r>
          </a:p>
          <a:p>
            <a:pPr algn="ctr"/>
            <a:r>
              <a:rPr lang="nl-NL" sz="3600" b="1" i="1" dirty="0">
                <a:solidFill>
                  <a:schemeClr val="bg1"/>
                </a:solidFill>
                <a:latin typeface="Arial" panose="020B0604020202020204" pitchFamily="34" charset="0"/>
                <a:cs typeface="Arial" panose="020B0604020202020204" pitchFamily="34" charset="0"/>
              </a:rPr>
              <a:t>Basiscursus</a:t>
            </a:r>
          </a:p>
        </p:txBody>
      </p:sp>
      <p:sp>
        <p:nvSpPr>
          <p:cNvPr id="5" name="Ondertitel 2">
            <a:extLst>
              <a:ext uri="{FF2B5EF4-FFF2-40B4-BE49-F238E27FC236}">
                <a16:creationId xmlns:a16="http://schemas.microsoft.com/office/drawing/2014/main" id="{782E9AA4-4C78-41A5-A505-9ACA9700D787}"/>
              </a:ext>
            </a:extLst>
          </p:cNvPr>
          <p:cNvSpPr txBox="1">
            <a:spLocks/>
          </p:cNvSpPr>
          <p:nvPr/>
        </p:nvSpPr>
        <p:spPr>
          <a:xfrm>
            <a:off x="685800" y="3677300"/>
            <a:ext cx="4733488" cy="150523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chemeClr val="bg1"/>
                </a:solidFill>
                <a:latin typeface="Arial" panose="020B0604020202020204" pitchFamily="34" charset="0"/>
                <a:cs typeface="Arial" panose="020B0604020202020204" pitchFamily="34" charset="0"/>
              </a:rPr>
              <a:t>Volgens de richtlijnen 2021</a:t>
            </a:r>
          </a:p>
          <a:p>
            <a:pPr marL="0" indent="0">
              <a:buNone/>
            </a:pPr>
            <a:r>
              <a:rPr lang="nl-NL" sz="2000" i="1" dirty="0">
                <a:solidFill>
                  <a:schemeClr val="bg1"/>
                </a:solidFill>
                <a:latin typeface="Arial" panose="020B0604020202020204" pitchFamily="34" charset="0"/>
                <a:cs typeface="Arial" panose="020B0604020202020204" pitchFamily="34" charset="0"/>
              </a:rPr>
              <a:t>Versie juni 2021</a:t>
            </a:r>
          </a:p>
        </p:txBody>
      </p:sp>
      <p:pic>
        <p:nvPicPr>
          <p:cNvPr id="6" name="Afbeelding 5">
            <a:extLst>
              <a:ext uri="{FF2B5EF4-FFF2-40B4-BE49-F238E27FC236}">
                <a16:creationId xmlns:a16="http://schemas.microsoft.com/office/drawing/2014/main" id="{36DA27B7-2578-4280-AE45-DF82BC528F45}"/>
              </a:ext>
            </a:extLst>
          </p:cNvPr>
          <p:cNvPicPr/>
          <p:nvPr/>
        </p:nvPicPr>
        <p:blipFill>
          <a:blip r:embed="rId2">
            <a:extLst>
              <a:ext uri="{28A0092B-C50C-407E-A947-70E740481C1C}">
                <a14:useLocalDpi xmlns:a14="http://schemas.microsoft.com/office/drawing/2010/main" val="0"/>
              </a:ext>
            </a:extLst>
          </a:blip>
          <a:stretch>
            <a:fillRect/>
          </a:stretch>
        </p:blipFill>
        <p:spPr>
          <a:xfrm>
            <a:off x="9217265" y="416902"/>
            <a:ext cx="1886917" cy="798311"/>
          </a:xfrm>
          <a:prstGeom prst="rect">
            <a:avLst/>
          </a:prstGeom>
        </p:spPr>
      </p:pic>
    </p:spTree>
    <p:extLst>
      <p:ext uri="{BB962C8B-B14F-4D97-AF65-F5344CB8AC3E}">
        <p14:creationId xmlns:p14="http://schemas.microsoft.com/office/powerpoint/2010/main" val="227124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(LAAT) 112 BELLEN + AED</a:t>
            </a:r>
            <a:endParaRPr lang="nl-NL" sz="2800" dirty="0"/>
          </a:p>
        </p:txBody>
      </p:sp>
      <p:grpSp>
        <p:nvGrpSpPr>
          <p:cNvPr id="2" name="Groep 1">
            <a:extLst>
              <a:ext uri="{FF2B5EF4-FFF2-40B4-BE49-F238E27FC236}">
                <a16:creationId xmlns:a16="http://schemas.microsoft.com/office/drawing/2014/main" id="{F4F8B7FF-C365-4A87-B587-C3B1C4E336FC}"/>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3" name="Text Box 3">
            <a:extLst>
              <a:ext uri="{FF2B5EF4-FFF2-40B4-BE49-F238E27FC236}">
                <a16:creationId xmlns:a16="http://schemas.microsoft.com/office/drawing/2014/main" id="{071B7759-8111-46AE-A4B2-E99DA7C3B832}"/>
              </a:ext>
            </a:extLst>
          </p:cNvPr>
          <p:cNvSpPr txBox="1">
            <a:spLocks noChangeArrowheads="1"/>
          </p:cNvSpPr>
          <p:nvPr/>
        </p:nvSpPr>
        <p:spPr bwMode="auto">
          <a:xfrm>
            <a:off x="6096000" y="3644165"/>
            <a:ext cx="4784722" cy="2144177"/>
          </a:xfrm>
          <a:prstGeom prst="rect">
            <a:avLst/>
          </a:prstGeom>
          <a:noFill/>
          <a:ln w="9525">
            <a:noFill/>
            <a:miter lim="800000"/>
            <a:headEnd/>
            <a:tailEnd/>
          </a:ln>
        </p:spPr>
        <p:txBody>
          <a:bodyPr wrap="square" anchor="ctr" anchorCtr="0">
            <a:spAutoFit/>
          </a:bodyPr>
          <a:lstStyle/>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Laat </a:t>
            </a:r>
            <a:r>
              <a:rPr lang="en-GB" sz="2400" dirty="0" err="1">
                <a:latin typeface="Arial" panose="020B0604020202020204" pitchFamily="34" charset="0"/>
                <a:cs typeface="Arial" panose="020B0604020202020204" pitchFamily="34" charset="0"/>
              </a:rPr>
              <a:t>een</a:t>
            </a:r>
            <a:r>
              <a:rPr lang="en-GB" sz="2400" dirty="0">
                <a:latin typeface="Arial" panose="020B0604020202020204" pitchFamily="34" charset="0"/>
                <a:cs typeface="Arial" panose="020B0604020202020204" pitchFamily="34" charset="0"/>
              </a:rPr>
              <a:t> AED </a:t>
            </a:r>
            <a:r>
              <a:rPr lang="en-GB" sz="2400" dirty="0" err="1">
                <a:latin typeface="Arial" panose="020B0604020202020204" pitchFamily="34" charset="0"/>
                <a:cs typeface="Arial" panose="020B0604020202020204" pitchFamily="34" charset="0"/>
              </a:rPr>
              <a:t>halen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indien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beschikbaar</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Bent u </a:t>
            </a:r>
            <a:r>
              <a:rPr lang="en-GB" sz="2400" dirty="0" err="1">
                <a:latin typeface="Arial" panose="020B0604020202020204" pitchFamily="34" charset="0"/>
                <a:cs typeface="Arial" panose="020B0604020202020204" pitchFamily="34" charset="0"/>
              </a:rPr>
              <a:t>alleen</a:t>
            </a:r>
            <a:r>
              <a:rPr lang="en-GB" sz="2400" dirty="0">
                <a:latin typeface="Arial" panose="020B0604020202020204" pitchFamily="34" charset="0"/>
                <a:cs typeface="Arial" panose="020B0604020202020204" pitchFamily="34" charset="0"/>
              </a:rPr>
              <a:t>: de AED </a:t>
            </a:r>
            <a:r>
              <a:rPr lang="en-GB" sz="2400" dirty="0" err="1">
                <a:latin typeface="Arial" panose="020B0604020202020204" pitchFamily="34" charset="0"/>
                <a:cs typeface="Arial" panose="020B0604020202020204" pitchFamily="34" charset="0"/>
              </a:rPr>
              <a:t>halen</a:t>
            </a:r>
            <a:r>
              <a:rPr lang="en-GB" sz="2400"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controle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ademhaling</a:t>
            </a:r>
            <a:r>
              <a:rPr lang="en-GB" sz="2400" dirty="0">
                <a:latin typeface="Arial" panose="020B0604020202020204" pitchFamily="34" charset="0"/>
                <a:cs typeface="Arial" panose="020B0604020202020204" pitchFamily="34" charset="0"/>
              </a:rPr>
              <a:t> en </a:t>
            </a:r>
            <a:r>
              <a:rPr lang="en-GB" sz="2400" dirty="0" err="1">
                <a:latin typeface="Arial" panose="020B0604020202020204" pitchFamily="34" charset="0"/>
                <a:cs typeface="Arial" panose="020B0604020202020204" pitchFamily="34" charset="0"/>
              </a:rPr>
              <a:t>alleen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indien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deze</a:t>
            </a:r>
            <a:r>
              <a:rPr lang="en-GB" sz="2400" dirty="0">
                <a:latin typeface="Arial" panose="020B0604020202020204" pitchFamily="34" charset="0"/>
                <a:cs typeface="Arial" panose="020B0604020202020204" pitchFamily="34" charset="0"/>
              </a:rPr>
              <a:t> </a:t>
            </a:r>
            <a:r>
              <a:rPr lang="en-GB" sz="2400" i="1" u="sng" dirty="0" err="1">
                <a:latin typeface="Arial" panose="020B0604020202020204" pitchFamily="34" charset="0"/>
                <a:cs typeface="Arial" panose="020B0604020202020204" pitchFamily="34" charset="0"/>
              </a:rPr>
              <a:t>snel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beschikbaar</a:t>
            </a:r>
            <a:r>
              <a:rPr lang="en-GB" sz="2400" dirty="0">
                <a:latin typeface="Arial" panose="020B0604020202020204" pitchFamily="34" charset="0"/>
                <a:cs typeface="Arial" panose="020B0604020202020204" pitchFamily="34" charset="0"/>
              </a:rPr>
              <a:t> is</a:t>
            </a:r>
          </a:p>
        </p:txBody>
      </p:sp>
      <p:pic>
        <p:nvPicPr>
          <p:cNvPr id="15" name="Afbeelding 3">
            <a:extLst>
              <a:ext uri="{FF2B5EF4-FFF2-40B4-BE49-F238E27FC236}">
                <a16:creationId xmlns:a16="http://schemas.microsoft.com/office/drawing/2014/main" id="{F6299018-1182-4A39-911F-E4018FF90868}"/>
              </a:ext>
            </a:extLst>
          </p:cNvPr>
          <p:cNvPicPr>
            <a:picLocks noChangeAspect="1"/>
          </p:cNvPicPr>
          <p:nvPr/>
        </p:nvPicPr>
        <p:blipFill>
          <a:blip r:embed="rId3"/>
          <a:srcRect/>
          <a:stretch/>
        </p:blipFill>
        <p:spPr bwMode="auto">
          <a:xfrm>
            <a:off x="1400408" y="1269000"/>
            <a:ext cx="3548459" cy="4320000"/>
          </a:xfrm>
          <a:prstGeom prst="rect">
            <a:avLst/>
          </a:prstGeom>
          <a:noFill/>
          <a:ln w="9525">
            <a:noFill/>
            <a:miter lim="800000"/>
            <a:headEnd/>
            <a:tailEnd/>
          </a:ln>
        </p:spPr>
      </p:pic>
    </p:spTree>
    <p:extLst>
      <p:ext uri="{BB962C8B-B14F-4D97-AF65-F5344CB8AC3E}">
        <p14:creationId xmlns:p14="http://schemas.microsoft.com/office/powerpoint/2010/main" val="18776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355479" y="251561"/>
            <a:ext cx="7481041" cy="954107"/>
          </a:xfrm>
          <a:prstGeom prst="rect">
            <a:avLst/>
          </a:prstGeom>
          <a:noFill/>
        </p:spPr>
        <p:txBody>
          <a:bodyPr wrap="square">
            <a:spAutoFit/>
          </a:bodyPr>
          <a:lstStyle/>
          <a:p>
            <a:pPr algn="ctr"/>
            <a:r>
              <a:rPr lang="nl-NL" sz="2800" b="1" dirty="0">
                <a:solidFill>
                  <a:srgbClr val="084077"/>
                </a:solidFill>
                <a:latin typeface="Arial" charset="0"/>
                <a:cs typeface="Arial" charset="0"/>
              </a:rPr>
              <a:t>MELDKAMERINSTRUCTIE</a:t>
            </a:r>
          </a:p>
          <a:p>
            <a:pPr algn="ctr"/>
            <a:r>
              <a:rPr lang="nl-NL" sz="2800" b="1" dirty="0">
                <a:solidFill>
                  <a:srgbClr val="084077"/>
                </a:solidFill>
                <a:latin typeface="Arial" charset="0"/>
                <a:cs typeface="Arial" charset="0"/>
              </a:rPr>
              <a:t>ALS ONDERDEEL VAN DE REANIMATIE</a:t>
            </a:r>
            <a:endParaRPr lang="nl-NL" sz="2800" dirty="0"/>
          </a:p>
        </p:txBody>
      </p:sp>
      <p:pic>
        <p:nvPicPr>
          <p:cNvPr id="12" name="Afbeelding 11">
            <a:extLst>
              <a:ext uri="{FF2B5EF4-FFF2-40B4-BE49-F238E27FC236}">
                <a16:creationId xmlns:a16="http://schemas.microsoft.com/office/drawing/2014/main" id="{E003A354-B4AE-474D-92FB-551E18EC11E1}"/>
              </a:ext>
            </a:extLst>
          </p:cNvPr>
          <p:cNvPicPr>
            <a:picLocks noChangeAspect="1"/>
          </p:cNvPicPr>
          <p:nvPr/>
        </p:nvPicPr>
        <p:blipFill>
          <a:blip r:embed="rId2"/>
          <a:stretch>
            <a:fillRect/>
          </a:stretch>
        </p:blipFill>
        <p:spPr>
          <a:xfrm>
            <a:off x="3027700" y="947065"/>
            <a:ext cx="6136597" cy="5910935"/>
          </a:xfrm>
          <a:prstGeom prst="rect">
            <a:avLst/>
          </a:prstGeom>
        </p:spPr>
      </p:pic>
    </p:spTree>
    <p:extLst>
      <p:ext uri="{BB962C8B-B14F-4D97-AF65-F5344CB8AC3E}">
        <p14:creationId xmlns:p14="http://schemas.microsoft.com/office/powerpoint/2010/main" val="120918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OPEN LUCHTWEG</a:t>
            </a:r>
            <a:endParaRPr lang="nl-NL" sz="2800" dirty="0"/>
          </a:p>
        </p:txBody>
      </p:sp>
      <p:grpSp>
        <p:nvGrpSpPr>
          <p:cNvPr id="2" name="Groep 1">
            <a:extLst>
              <a:ext uri="{FF2B5EF4-FFF2-40B4-BE49-F238E27FC236}">
                <a16:creationId xmlns:a16="http://schemas.microsoft.com/office/drawing/2014/main" id="{CAED4558-D2A2-4876-A8CF-5D93C167E559}"/>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4" name="Text Box 3">
            <a:extLst>
              <a:ext uri="{FF2B5EF4-FFF2-40B4-BE49-F238E27FC236}">
                <a16:creationId xmlns:a16="http://schemas.microsoft.com/office/drawing/2014/main" id="{5FA1F5F5-275F-42C8-898B-661C66F00120}"/>
              </a:ext>
            </a:extLst>
          </p:cNvPr>
          <p:cNvSpPr txBox="1">
            <a:spLocks noChangeArrowheads="1"/>
          </p:cNvSpPr>
          <p:nvPr/>
        </p:nvSpPr>
        <p:spPr bwMode="auto">
          <a:xfrm>
            <a:off x="6096000" y="4192585"/>
            <a:ext cx="4320000" cy="790563"/>
          </a:xfrm>
          <a:prstGeom prst="rect">
            <a:avLst/>
          </a:prstGeom>
          <a:noFill/>
          <a:ln w="9525">
            <a:noFill/>
            <a:miter lim="800000"/>
            <a:headEnd/>
            <a:tailEnd/>
          </a:ln>
        </p:spPr>
        <p:txBody>
          <a:bodyPr wrap="square" anchor="ctr" anchorCtr="0">
            <a:noAutofit/>
          </a:bodyPr>
          <a:lstStyle/>
          <a:p>
            <a:pPr>
              <a:spcBef>
                <a:spcPts val="1600"/>
              </a:spcBef>
            </a:pPr>
            <a:r>
              <a:rPr lang="en-GB" sz="2400" dirty="0" err="1">
                <a:latin typeface="Arial" panose="020B0604020202020204" pitchFamily="34" charset="0"/>
                <a:cs typeface="Arial" panose="020B0604020202020204" pitchFamily="34" charset="0"/>
              </a:rPr>
              <a:t>Kantel</a:t>
            </a:r>
            <a:r>
              <a:rPr lang="en-GB" sz="2400" dirty="0">
                <a:latin typeface="Arial" panose="020B0604020202020204" pitchFamily="34" charset="0"/>
                <a:cs typeface="Arial" panose="020B0604020202020204" pitchFamily="34" charset="0"/>
              </a:rPr>
              <a:t> het </a:t>
            </a:r>
            <a:r>
              <a:rPr lang="en-GB" sz="2400" dirty="0" err="1">
                <a:latin typeface="Arial" panose="020B0604020202020204" pitchFamily="34" charset="0"/>
                <a:cs typeface="Arial" panose="020B0604020202020204" pitchFamily="34" charset="0"/>
              </a:rPr>
              <a:t>hoofd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én</a:t>
            </a:r>
            <a:r>
              <a:rPr lang="en-GB" sz="2400" dirty="0">
                <a:latin typeface="Arial" panose="020B0604020202020204" pitchFamily="34" charset="0"/>
                <a:cs typeface="Arial" panose="020B0604020202020204" pitchFamily="34" charset="0"/>
              </a:rPr>
              <a:t> lift de kin</a:t>
            </a:r>
          </a:p>
        </p:txBody>
      </p:sp>
      <p:pic>
        <p:nvPicPr>
          <p:cNvPr id="16" name="Afbeelding 15">
            <a:extLst>
              <a:ext uri="{FF2B5EF4-FFF2-40B4-BE49-F238E27FC236}">
                <a16:creationId xmlns:a16="http://schemas.microsoft.com/office/drawing/2014/main" id="{B43C5050-5F4D-41B6-BEC8-545272C6E3D7}"/>
              </a:ext>
            </a:extLst>
          </p:cNvPr>
          <p:cNvPicPr>
            <a:picLocks noChangeAspect="1"/>
          </p:cNvPicPr>
          <p:nvPr/>
        </p:nvPicPr>
        <p:blipFill rotWithShape="1">
          <a:blip r:embed="rId2"/>
          <a:srcRect l="44567"/>
          <a:stretch/>
        </p:blipFill>
        <p:spPr>
          <a:xfrm>
            <a:off x="0" y="1304219"/>
            <a:ext cx="4788982" cy="4249561"/>
          </a:xfrm>
          <a:prstGeom prst="rect">
            <a:avLst/>
          </a:prstGeom>
        </p:spPr>
      </p:pic>
    </p:spTree>
    <p:extLst>
      <p:ext uri="{BB962C8B-B14F-4D97-AF65-F5344CB8AC3E}">
        <p14:creationId xmlns:p14="http://schemas.microsoft.com/office/powerpoint/2010/main" val="313835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CONTROLEER ADEMHALING</a:t>
            </a:r>
            <a:endParaRPr lang="nl-NL" sz="2800" dirty="0"/>
          </a:p>
        </p:txBody>
      </p:sp>
      <p:grpSp>
        <p:nvGrpSpPr>
          <p:cNvPr id="2" name="Groep 1">
            <a:extLst>
              <a:ext uri="{FF2B5EF4-FFF2-40B4-BE49-F238E27FC236}">
                <a16:creationId xmlns:a16="http://schemas.microsoft.com/office/drawing/2014/main" id="{5F626FD5-A24B-4515-9EE6-76E167260D88}"/>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3" name="Text Box 3">
            <a:extLst>
              <a:ext uri="{FF2B5EF4-FFF2-40B4-BE49-F238E27FC236}">
                <a16:creationId xmlns:a16="http://schemas.microsoft.com/office/drawing/2014/main" id="{953A2660-B4A8-4A9C-AD67-4166FA3586C2}"/>
              </a:ext>
            </a:extLst>
          </p:cNvPr>
          <p:cNvSpPr txBox="1">
            <a:spLocks noChangeArrowheads="1"/>
          </p:cNvSpPr>
          <p:nvPr/>
        </p:nvSpPr>
        <p:spPr bwMode="auto">
          <a:xfrm>
            <a:off x="6096000" y="3467107"/>
            <a:ext cx="4320000" cy="2571843"/>
          </a:xfrm>
          <a:prstGeom prst="rect">
            <a:avLst/>
          </a:prstGeom>
          <a:noFill/>
          <a:ln w="9525">
            <a:noFill/>
            <a:miter lim="800000"/>
            <a:headEnd/>
            <a:tailEnd/>
          </a:ln>
        </p:spPr>
        <p:txBody>
          <a:bodyPr wrap="square" anchor="ctr" anchorCtr="0">
            <a:noAutofit/>
          </a:bodyPr>
          <a:lstStyle/>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Kijk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luister</a:t>
            </a:r>
            <a:r>
              <a:rPr lang="en-GB" sz="2400" dirty="0">
                <a:latin typeface="Arial" panose="020B0604020202020204" pitchFamily="34" charset="0"/>
                <a:cs typeface="Arial" panose="020B0604020202020204" pitchFamily="34" charset="0"/>
              </a:rPr>
              <a:t> en </a:t>
            </a:r>
            <a:r>
              <a:rPr lang="en-GB" sz="2400" dirty="0" err="1">
                <a:latin typeface="Arial" panose="020B0604020202020204" pitchFamily="34" charset="0"/>
                <a:cs typeface="Arial" panose="020B0604020202020204" pitchFamily="34" charset="0"/>
              </a:rPr>
              <a:t>voel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maximaal</a:t>
            </a:r>
            <a:r>
              <a:rPr lang="en-GB" sz="2400" dirty="0">
                <a:latin typeface="Arial" panose="020B0604020202020204" pitchFamily="34" charset="0"/>
                <a:cs typeface="Arial" panose="020B0604020202020204" pitchFamily="34" charset="0"/>
              </a:rPr>
              <a:t> 10 </a:t>
            </a:r>
            <a:r>
              <a:rPr lang="en-GB" sz="2400" dirty="0" err="1">
                <a:latin typeface="Arial" panose="020B0604020202020204" pitchFamily="34" charset="0"/>
                <a:cs typeface="Arial" panose="020B0604020202020204" pitchFamily="34" charset="0"/>
              </a:rPr>
              <a:t>seconden</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Ademhaling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normaal</a:t>
            </a:r>
            <a:r>
              <a:rPr lang="en-GB" sz="2400" dirty="0">
                <a:latin typeface="Arial" panose="020B0604020202020204" pitchFamily="34" charset="0"/>
                <a:cs typeface="Arial" panose="020B0604020202020204" pitchFamily="34" charset="0"/>
              </a:rPr>
              <a:t> of </a:t>
            </a:r>
            <a:r>
              <a:rPr lang="en-GB" sz="2400" dirty="0" err="1">
                <a:latin typeface="Arial" panose="020B0604020202020204" pitchFamily="34" charset="0"/>
                <a:cs typeface="Arial" panose="020B0604020202020204" pitchFamily="34" charset="0"/>
              </a:rPr>
              <a:t>twijfel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daarover</a:t>
            </a:r>
            <a:r>
              <a:rPr lang="en-GB" sz="2400" dirty="0">
                <a:latin typeface="Arial" panose="020B0604020202020204" pitchFamily="34" charset="0"/>
                <a:cs typeface="Arial" panose="020B0604020202020204" pitchFamily="34" charset="0"/>
              </a:rPr>
              <a:t>, start de reanimatie</a:t>
            </a:r>
          </a:p>
        </p:txBody>
      </p:sp>
      <p:pic>
        <p:nvPicPr>
          <p:cNvPr id="15" name="Afbeelding 14">
            <a:extLst>
              <a:ext uri="{FF2B5EF4-FFF2-40B4-BE49-F238E27FC236}">
                <a16:creationId xmlns:a16="http://schemas.microsoft.com/office/drawing/2014/main" id="{B1C786F9-BD5F-4E35-BC86-5D9C5FE9C149}"/>
              </a:ext>
            </a:extLst>
          </p:cNvPr>
          <p:cNvPicPr>
            <a:picLocks noChangeAspect="1"/>
          </p:cNvPicPr>
          <p:nvPr/>
        </p:nvPicPr>
        <p:blipFill rotWithShape="1">
          <a:blip r:embed="rId2"/>
          <a:srcRect l="31378"/>
          <a:stretch/>
        </p:blipFill>
        <p:spPr>
          <a:xfrm>
            <a:off x="0" y="1545740"/>
            <a:ext cx="5344611" cy="3642117"/>
          </a:xfrm>
          <a:prstGeom prst="rect">
            <a:avLst/>
          </a:prstGeom>
        </p:spPr>
      </p:pic>
    </p:spTree>
    <p:extLst>
      <p:ext uri="{BB962C8B-B14F-4D97-AF65-F5344CB8AC3E}">
        <p14:creationId xmlns:p14="http://schemas.microsoft.com/office/powerpoint/2010/main" val="351036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NIET NORMALE ADEMHALING</a:t>
            </a:r>
            <a:endParaRPr lang="nl-NL" sz="2800" dirty="0"/>
          </a:p>
        </p:txBody>
      </p:sp>
      <p:sp>
        <p:nvSpPr>
          <p:cNvPr id="5" name="Tekstvak 4">
            <a:extLst>
              <a:ext uri="{FF2B5EF4-FFF2-40B4-BE49-F238E27FC236}">
                <a16:creationId xmlns:a16="http://schemas.microsoft.com/office/drawing/2014/main" id="{0081101C-00D7-4663-AA38-E7485A9A643A}"/>
              </a:ext>
            </a:extLst>
          </p:cNvPr>
          <p:cNvSpPr txBox="1"/>
          <p:nvPr/>
        </p:nvSpPr>
        <p:spPr>
          <a:xfrm>
            <a:off x="8474698" y="2144033"/>
            <a:ext cx="3495249" cy="2923877"/>
          </a:xfrm>
          <a:prstGeom prst="rect">
            <a:avLst/>
          </a:prstGeom>
          <a:noFill/>
        </p:spPr>
        <p:txBody>
          <a:bodyPr wrap="square" rtlCol="0">
            <a:spAutoFit/>
          </a:bodyPr>
          <a:lstStyle/>
          <a:p>
            <a:pPr algn="ctr"/>
            <a:r>
              <a:rPr lang="en-GB" sz="2300" b="0" dirty="0" err="1">
                <a:solidFill>
                  <a:schemeClr val="tx1"/>
                </a:solidFill>
                <a:latin typeface="Arial" panose="020B0604020202020204" pitchFamily="34" charset="0"/>
                <a:cs typeface="Arial" panose="020B0604020202020204" pitchFamily="34" charset="0"/>
              </a:rPr>
              <a:t>Een</a:t>
            </a:r>
            <a:r>
              <a:rPr lang="en-GB" sz="2300" b="0" dirty="0">
                <a:solidFill>
                  <a:schemeClr val="tx1"/>
                </a:solidFill>
                <a:latin typeface="Arial" panose="020B0604020202020204" pitchFamily="34" charset="0"/>
                <a:cs typeface="Arial" panose="020B0604020202020204" pitchFamily="34" charset="0"/>
              </a:rPr>
              <a:t> </a:t>
            </a:r>
            <a:r>
              <a:rPr lang="en-GB" sz="2300" b="0" u="sng" dirty="0" err="1">
                <a:solidFill>
                  <a:schemeClr val="tx1"/>
                </a:solidFill>
                <a:latin typeface="Arial" panose="020B0604020202020204" pitchFamily="34" charset="0"/>
                <a:cs typeface="Arial" panose="020B0604020202020204" pitchFamily="34" charset="0"/>
              </a:rPr>
              <a:t>agonale</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ademhaling</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komt</a:t>
            </a:r>
            <a:r>
              <a:rPr lang="en-GB" sz="2300" b="0" dirty="0">
                <a:solidFill>
                  <a:schemeClr val="tx1"/>
                </a:solidFill>
                <a:latin typeface="Arial" panose="020B0604020202020204" pitchFamily="34" charset="0"/>
                <a:cs typeface="Arial" panose="020B0604020202020204" pitchFamily="34" charset="0"/>
              </a:rPr>
              <a:t> voor in </a:t>
            </a:r>
            <a:r>
              <a:rPr lang="en-GB" sz="2300" b="0" dirty="0" err="1">
                <a:solidFill>
                  <a:schemeClr val="tx1"/>
                </a:solidFill>
                <a:latin typeface="Arial" panose="020B0604020202020204" pitchFamily="34" charset="0"/>
                <a:cs typeface="Arial" panose="020B0604020202020204" pitchFamily="34" charset="0"/>
              </a:rPr>
              <a:t>ongeveer</a:t>
            </a:r>
            <a:r>
              <a:rPr lang="en-GB" sz="2300" b="0" dirty="0">
                <a:solidFill>
                  <a:schemeClr val="tx1"/>
                </a:solidFill>
                <a:latin typeface="Arial" panose="020B0604020202020204" pitchFamily="34" charset="0"/>
                <a:cs typeface="Arial" panose="020B0604020202020204" pitchFamily="34" charset="0"/>
              </a:rPr>
              <a:t> 1/3 van de </a:t>
            </a:r>
            <a:r>
              <a:rPr lang="en-GB" sz="2300" b="0" dirty="0" err="1">
                <a:solidFill>
                  <a:schemeClr val="tx1"/>
                </a:solidFill>
                <a:latin typeface="Arial" panose="020B0604020202020204" pitchFamily="34" charset="0"/>
                <a:cs typeface="Arial" panose="020B0604020202020204" pitchFamily="34" charset="0"/>
              </a:rPr>
              <a:t>gevallen</a:t>
            </a:r>
            <a:r>
              <a:rPr lang="en-GB" sz="2300" b="0" dirty="0">
                <a:solidFill>
                  <a:schemeClr val="tx1"/>
                </a:solidFill>
                <a:latin typeface="Arial" panose="020B0604020202020204" pitchFamily="34" charset="0"/>
                <a:cs typeface="Arial" panose="020B0604020202020204" pitchFamily="34" charset="0"/>
              </a:rPr>
              <a:t> en </a:t>
            </a:r>
            <a:r>
              <a:rPr lang="en-GB" sz="2300" b="0" dirty="0" err="1">
                <a:solidFill>
                  <a:schemeClr val="tx1"/>
                </a:solidFill>
                <a:latin typeface="Arial" panose="020B0604020202020204" pitchFamily="34" charset="0"/>
                <a:cs typeface="Arial" panose="020B0604020202020204" pitchFamily="34" charset="0"/>
              </a:rPr>
              <a:t>begint</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kort</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nadat</a:t>
            </a:r>
            <a:r>
              <a:rPr lang="en-GB" sz="2300" b="0" dirty="0">
                <a:solidFill>
                  <a:schemeClr val="tx1"/>
                </a:solidFill>
                <a:latin typeface="Arial" panose="020B0604020202020204" pitchFamily="34" charset="0"/>
                <a:cs typeface="Arial" panose="020B0604020202020204" pitchFamily="34" charset="0"/>
              </a:rPr>
              <a:t> de </a:t>
            </a:r>
            <a:r>
              <a:rPr lang="en-GB" sz="2300" b="0" dirty="0" err="1">
                <a:solidFill>
                  <a:schemeClr val="tx1"/>
                </a:solidFill>
                <a:latin typeface="Arial" panose="020B0604020202020204" pitchFamily="34" charset="0"/>
                <a:cs typeface="Arial" panose="020B0604020202020204" pitchFamily="34" charset="0"/>
              </a:rPr>
              <a:t>circulatie</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stopt</a:t>
            </a:r>
            <a:r>
              <a:rPr lang="nl-NL" sz="2300" dirty="0">
                <a:latin typeface="Arial" panose="020B0604020202020204" pitchFamily="34" charset="0"/>
                <a:cs typeface="Arial" panose="020B0604020202020204" pitchFamily="34" charset="0"/>
              </a:rPr>
              <a:t>.</a:t>
            </a:r>
            <a:r>
              <a:rPr lang="nl-NL" sz="2300" b="0" dirty="0">
                <a:solidFill>
                  <a:schemeClr val="tx1"/>
                </a:solidFill>
                <a:latin typeface="Arial" panose="020B0604020202020204" pitchFamily="34" charset="0"/>
                <a:cs typeface="Arial" panose="020B0604020202020204" pitchFamily="34" charset="0"/>
              </a:rPr>
              <a:t> </a:t>
            </a:r>
          </a:p>
          <a:p>
            <a:pPr algn="ctr"/>
            <a:br>
              <a:rPr lang="nl-NL" sz="2300" b="0" dirty="0">
                <a:solidFill>
                  <a:schemeClr val="tx1"/>
                </a:solidFill>
                <a:latin typeface="Arial" panose="020B0604020202020204" pitchFamily="34" charset="0"/>
                <a:cs typeface="Arial" panose="020B0604020202020204" pitchFamily="34" charset="0"/>
              </a:rPr>
            </a:br>
            <a:r>
              <a:rPr lang="nl-NL" sz="2300" b="0" dirty="0">
                <a:solidFill>
                  <a:schemeClr val="tx1"/>
                </a:solidFill>
                <a:latin typeface="Arial" panose="020B0604020202020204" pitchFamily="34" charset="0"/>
                <a:cs typeface="Arial" panose="020B0604020202020204" pitchFamily="34" charset="0"/>
              </a:rPr>
              <a:t>dit is een teken van een circulatiestilstand</a:t>
            </a:r>
            <a:endParaRPr lang="nl-NL" sz="2300" dirty="0">
              <a:latin typeface="Arial" panose="020B0604020202020204" pitchFamily="34" charset="0"/>
              <a:cs typeface="Arial" panose="020B0604020202020204" pitchFamily="34" charset="0"/>
            </a:endParaRPr>
          </a:p>
        </p:txBody>
      </p:sp>
      <p:pic>
        <p:nvPicPr>
          <p:cNvPr id="2" name="Onlinemedia 1" title="NRR - Reanimatie volwassene: agonale ademhaling">
            <a:hlinkClick r:id="" action="ppaction://media"/>
            <a:extLst>
              <a:ext uri="{FF2B5EF4-FFF2-40B4-BE49-F238E27FC236}">
                <a16:creationId xmlns:a16="http://schemas.microsoft.com/office/drawing/2014/main" id="{56752CD2-773D-46A9-92AC-B0BFE1E8EC74}"/>
              </a:ext>
            </a:extLst>
          </p:cNvPr>
          <p:cNvPicPr>
            <a:picLocks noRot="1" noChangeAspect="1"/>
          </p:cNvPicPr>
          <p:nvPr>
            <a:videoFile r:link="rId1"/>
          </p:nvPr>
        </p:nvPicPr>
        <p:blipFill>
          <a:blip r:embed="rId3"/>
          <a:stretch>
            <a:fillRect/>
          </a:stretch>
        </p:blipFill>
        <p:spPr>
          <a:xfrm>
            <a:off x="222053" y="1143000"/>
            <a:ext cx="8128000" cy="4572000"/>
          </a:xfrm>
          <a:prstGeom prst="rect">
            <a:avLst/>
          </a:prstGeom>
        </p:spPr>
      </p:pic>
    </p:spTree>
    <p:extLst>
      <p:ext uri="{BB962C8B-B14F-4D97-AF65-F5344CB8AC3E}">
        <p14:creationId xmlns:p14="http://schemas.microsoft.com/office/powerpoint/2010/main" val="23810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EBAA3196-E758-476A-A18F-7C9FF0210CA4}"/>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grpSp>
        <p:nvGrpSpPr>
          <p:cNvPr id="14" name="Groep 13">
            <a:extLst>
              <a:ext uri="{FF2B5EF4-FFF2-40B4-BE49-F238E27FC236}">
                <a16:creationId xmlns:a16="http://schemas.microsoft.com/office/drawing/2014/main" id="{A1DFCFBE-7B4F-4DAC-ACA4-941C7DDFCB1E}"/>
              </a:ext>
            </a:extLst>
          </p:cNvPr>
          <p:cNvGrpSpPr/>
          <p:nvPr/>
        </p:nvGrpSpPr>
        <p:grpSpPr>
          <a:xfrm>
            <a:off x="501650" y="2062903"/>
            <a:ext cx="7531100" cy="1798149"/>
            <a:chOff x="806450" y="2733187"/>
            <a:chExt cx="7531100" cy="1798149"/>
          </a:xfrm>
        </p:grpSpPr>
        <p:sp>
          <p:nvSpPr>
            <p:cNvPr id="16" name="Rounded Rectangle 24">
              <a:extLst>
                <a:ext uri="{FF2B5EF4-FFF2-40B4-BE49-F238E27FC236}">
                  <a16:creationId xmlns:a16="http://schemas.microsoft.com/office/drawing/2014/main" id="{12AC1DE4-EE91-455A-BE15-67E648BF68D3}"/>
                </a:ext>
              </a:extLst>
            </p:cNvPr>
            <p:cNvSpPr>
              <a:spLocks noChangeAspect="1"/>
            </p:cNvSpPr>
            <p:nvPr/>
          </p:nvSpPr>
          <p:spPr>
            <a:xfrm>
              <a:off x="1636271" y="3744859"/>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Oefenen vaardigheden</a:t>
              </a:r>
            </a:p>
          </p:txBody>
        </p:sp>
        <p:sp>
          <p:nvSpPr>
            <p:cNvPr id="17" name="Rectangle 18">
              <a:extLst>
                <a:ext uri="{FF2B5EF4-FFF2-40B4-BE49-F238E27FC236}">
                  <a16:creationId xmlns:a16="http://schemas.microsoft.com/office/drawing/2014/main" id="{D191287B-AB00-4AE4-AD40-1EBFFE549DDD}"/>
                </a:ext>
              </a:extLst>
            </p:cNvPr>
            <p:cNvSpPr>
              <a:spLocks noChangeArrowheads="1"/>
            </p:cNvSpPr>
            <p:nvPr/>
          </p:nvSpPr>
          <p:spPr bwMode="auto">
            <a:xfrm>
              <a:off x="806450" y="2733187"/>
              <a:ext cx="7531100" cy="786477"/>
            </a:xfrm>
            <a:prstGeom prst="rect">
              <a:avLst/>
            </a:prstGeom>
            <a:noFill/>
            <a:ln w="9525">
              <a:noFill/>
              <a:miter lim="800000"/>
              <a:headEnd/>
              <a:tailEnd/>
            </a:ln>
          </p:spPr>
          <p:txBody>
            <a:bodyPr/>
            <a:lstStyle/>
            <a:p>
              <a:pPr algn="ctr">
                <a:spcBef>
                  <a:spcPct val="20000"/>
                </a:spcBef>
              </a:pPr>
              <a:r>
                <a:rPr lang="en-GB" sz="4400" b="1" dirty="0">
                  <a:solidFill>
                    <a:srgbClr val="084077"/>
                  </a:solidFill>
                </a:rPr>
                <a:t>VRAGEN? </a:t>
              </a:r>
              <a:endParaRPr lang="en-GB" sz="4400" dirty="0"/>
            </a:p>
          </p:txBody>
        </p:sp>
      </p:grpSp>
    </p:spTree>
    <p:extLst>
      <p:ext uri="{BB962C8B-B14F-4D97-AF65-F5344CB8AC3E}">
        <p14:creationId xmlns:p14="http://schemas.microsoft.com/office/powerpoint/2010/main" val="177744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GEEF 30 BORSTCOMPRESSIES</a:t>
            </a:r>
            <a:endParaRPr lang="nl-NL" sz="2800" dirty="0"/>
          </a:p>
        </p:txBody>
      </p:sp>
      <p:grpSp>
        <p:nvGrpSpPr>
          <p:cNvPr id="4" name="Groep 3">
            <a:extLst>
              <a:ext uri="{FF2B5EF4-FFF2-40B4-BE49-F238E27FC236}">
                <a16:creationId xmlns:a16="http://schemas.microsoft.com/office/drawing/2014/main" id="{D2E3F5B0-E3AC-4693-B52D-B01093C5AFE9}"/>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4" name="Text Box 3">
            <a:extLst>
              <a:ext uri="{FF2B5EF4-FFF2-40B4-BE49-F238E27FC236}">
                <a16:creationId xmlns:a16="http://schemas.microsoft.com/office/drawing/2014/main" id="{E12122FC-A11E-459D-A651-4F87BFC526FB}"/>
              </a:ext>
            </a:extLst>
          </p:cNvPr>
          <p:cNvSpPr txBox="1">
            <a:spLocks noChangeArrowheads="1"/>
          </p:cNvSpPr>
          <p:nvPr/>
        </p:nvSpPr>
        <p:spPr bwMode="auto">
          <a:xfrm>
            <a:off x="6096000" y="2844000"/>
            <a:ext cx="4756727" cy="3762000"/>
          </a:xfrm>
          <a:prstGeom prst="rect">
            <a:avLst/>
          </a:prstGeom>
          <a:noFill/>
          <a:ln w="9525">
            <a:noFill/>
            <a:miter lim="800000"/>
            <a:headEnd/>
            <a:tailEnd/>
          </a:ln>
        </p:spPr>
        <p:txBody>
          <a:bodyPr wrap="square" anchor="ctr" anchorCtr="0">
            <a:noAutofit/>
          </a:bodyPr>
          <a:lstStyle/>
          <a:p>
            <a:pPr marL="342900" indent="-342900">
              <a:spcBef>
                <a:spcPts val="1200"/>
              </a:spcBef>
              <a:buFont typeface="Arial"/>
              <a:buChar char="•"/>
            </a:pPr>
            <a:r>
              <a:rPr lang="en-GB" sz="2400" dirty="0" err="1">
                <a:latin typeface="Arial" panose="020B0604020202020204" pitchFamily="34" charset="0"/>
                <a:cs typeface="Arial" panose="020B0604020202020204" pitchFamily="34" charset="0"/>
              </a:rPr>
              <a:t>Handen</a:t>
            </a:r>
            <a:r>
              <a:rPr lang="en-GB" sz="2400" dirty="0">
                <a:latin typeface="Arial" panose="020B0604020202020204" pitchFamily="34" charset="0"/>
                <a:cs typeface="Arial" panose="020B0604020202020204" pitchFamily="34" charset="0"/>
              </a:rPr>
              <a:t> midden op </a:t>
            </a:r>
            <a:r>
              <a:rPr lang="en-GB" sz="2400" dirty="0" err="1">
                <a:latin typeface="Arial" panose="020B0604020202020204" pitchFamily="34" charset="0"/>
                <a:cs typeface="Arial" panose="020B0604020202020204" pitchFamily="34" charset="0"/>
              </a:rPr>
              <a:t>borstkas</a:t>
            </a:r>
            <a:endParaRPr lang="en-GB" sz="2400" dirty="0">
              <a:latin typeface="Arial" panose="020B0604020202020204" pitchFamily="34" charset="0"/>
              <a:cs typeface="Arial" panose="020B0604020202020204" pitchFamily="34" charset="0"/>
            </a:endParaRPr>
          </a:p>
          <a:p>
            <a:pPr marL="342900" indent="-342900">
              <a:spcBef>
                <a:spcPts val="1200"/>
              </a:spcBef>
              <a:buFont typeface="Arial"/>
              <a:buChar char="•"/>
            </a:pPr>
            <a:r>
              <a:rPr lang="en-GB" sz="2400" dirty="0" err="1">
                <a:latin typeface="Arial" panose="020B0604020202020204" pitchFamily="34" charset="0"/>
                <a:cs typeface="Arial" panose="020B0604020202020204" pitchFamily="34" charset="0"/>
              </a:rPr>
              <a:t>Indrukken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borstbeen</a:t>
            </a:r>
            <a:r>
              <a:rPr lang="en-GB" sz="2400" dirty="0">
                <a:latin typeface="Arial" panose="020B0604020202020204" pitchFamily="34" charset="0"/>
                <a:cs typeface="Arial" panose="020B0604020202020204" pitchFamily="34" charset="0"/>
              </a:rPr>
              <a:t> 5-6 cm</a:t>
            </a:r>
          </a:p>
          <a:p>
            <a:pPr marL="342900" indent="-342900">
              <a:spcBef>
                <a:spcPts val="1200"/>
              </a:spcBef>
              <a:buFont typeface="Arial"/>
              <a:buChar char="•"/>
            </a:pPr>
            <a:r>
              <a:rPr lang="en-GB" sz="2400" dirty="0" err="1">
                <a:latin typeface="Arial" panose="020B0604020202020204" pitchFamily="34" charset="0"/>
                <a:cs typeface="Arial" panose="020B0604020202020204" pitchFamily="34" charset="0"/>
              </a:rPr>
              <a:t>Frequentie</a:t>
            </a:r>
            <a:r>
              <a:rPr lang="en-GB" sz="2400" dirty="0">
                <a:latin typeface="Arial" panose="020B0604020202020204" pitchFamily="34" charset="0"/>
                <a:cs typeface="Arial" panose="020B0604020202020204" pitchFamily="34" charset="0"/>
              </a:rPr>
              <a:t> 100-120/min</a:t>
            </a:r>
          </a:p>
          <a:p>
            <a:pPr marL="342900" indent="-342900">
              <a:spcBef>
                <a:spcPts val="1200"/>
              </a:spcBef>
              <a:buFont typeface="Arial"/>
              <a:buChar char="•"/>
            </a:pPr>
            <a:r>
              <a:rPr lang="en-GB" sz="2400" dirty="0" err="1">
                <a:latin typeface="Arial" panose="020B0604020202020204" pitchFamily="34" charset="0"/>
                <a:cs typeface="Arial" panose="020B0604020202020204" pitchFamily="34" charset="0"/>
              </a:rPr>
              <a:t>Gelijkmatig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indrukken</a:t>
            </a:r>
            <a:r>
              <a:rPr lang="en-GB" sz="2400" dirty="0">
                <a:latin typeface="Arial" panose="020B0604020202020204" pitchFamily="34" charset="0"/>
                <a:cs typeface="Arial" panose="020B0604020202020204" pitchFamily="34" charset="0"/>
              </a:rPr>
              <a:t> en </a:t>
            </a:r>
            <a:r>
              <a:rPr lang="en-GB" sz="2400" dirty="0" err="1">
                <a:latin typeface="Arial" panose="020B0604020202020204" pitchFamily="34" charset="0"/>
                <a:cs typeface="Arial" panose="020B0604020202020204" pitchFamily="34" charset="0"/>
              </a:rPr>
              <a:t>omhoog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komen</a:t>
            </a:r>
            <a:endParaRPr lang="en-GB" sz="2400" dirty="0">
              <a:latin typeface="Arial" panose="020B0604020202020204" pitchFamily="34" charset="0"/>
              <a:cs typeface="Arial" panose="020B0604020202020204" pitchFamily="34" charset="0"/>
            </a:endParaRPr>
          </a:p>
          <a:p>
            <a:pPr marL="342900" indent="-342900">
              <a:spcBef>
                <a:spcPts val="1200"/>
              </a:spcBef>
              <a:buFont typeface="Arial"/>
              <a:buChar char="•"/>
            </a:pPr>
            <a:r>
              <a:rPr lang="en-GB" sz="2400" dirty="0">
                <a:latin typeface="Arial" panose="020B0604020202020204" pitchFamily="34" charset="0"/>
                <a:cs typeface="Arial" panose="020B0604020202020204" pitchFamily="34" charset="0"/>
              </a:rPr>
              <a:t>Laat </a:t>
            </a:r>
            <a:r>
              <a:rPr lang="en-GB" sz="2400" dirty="0" err="1">
                <a:latin typeface="Arial" panose="020B0604020202020204" pitchFamily="34" charset="0"/>
                <a:cs typeface="Arial" panose="020B0604020202020204" pitchFamily="34" charset="0"/>
              </a:rPr>
              <a:t>volledig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omhoogkomen</a:t>
            </a:r>
            <a:endParaRPr lang="en-GB" sz="2400" dirty="0">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E8CAEDEA-CD0F-4DE2-A6EC-C3D3B471D232}"/>
              </a:ext>
            </a:extLst>
          </p:cNvPr>
          <p:cNvPicPr>
            <a:picLocks noChangeAspect="1"/>
          </p:cNvPicPr>
          <p:nvPr/>
        </p:nvPicPr>
        <p:blipFill>
          <a:blip r:embed="rId2"/>
          <a:srcRect/>
          <a:stretch/>
        </p:blipFill>
        <p:spPr>
          <a:xfrm>
            <a:off x="869983" y="1434726"/>
            <a:ext cx="3549974" cy="3988548"/>
          </a:xfrm>
          <a:prstGeom prst="rect">
            <a:avLst/>
          </a:prstGeom>
        </p:spPr>
      </p:pic>
      <p:pic>
        <p:nvPicPr>
          <p:cNvPr id="17" name="Afbeelding 16">
            <a:extLst>
              <a:ext uri="{FF2B5EF4-FFF2-40B4-BE49-F238E27FC236}">
                <a16:creationId xmlns:a16="http://schemas.microsoft.com/office/drawing/2014/main" id="{0911A0E0-8EC3-4D42-AEAF-D398166FA785}"/>
              </a:ext>
            </a:extLst>
          </p:cNvPr>
          <p:cNvPicPr>
            <a:picLocks noChangeAspect="1"/>
          </p:cNvPicPr>
          <p:nvPr/>
        </p:nvPicPr>
        <p:blipFill>
          <a:blip r:embed="rId3"/>
          <a:srcRect t="610" b="610"/>
          <a:stretch/>
        </p:blipFill>
        <p:spPr>
          <a:xfrm>
            <a:off x="3006608" y="1243237"/>
            <a:ext cx="1625359" cy="1603889"/>
          </a:xfrm>
          <a:prstGeom prst="rect">
            <a:avLst/>
          </a:prstGeom>
        </p:spPr>
      </p:pic>
    </p:spTree>
    <p:extLst>
      <p:ext uri="{BB962C8B-B14F-4D97-AF65-F5344CB8AC3E}">
        <p14:creationId xmlns:p14="http://schemas.microsoft.com/office/powerpoint/2010/main" val="309135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GEEF 2 BEADEMINGEN</a:t>
            </a:r>
            <a:endParaRPr lang="nl-NL" sz="2800" dirty="0"/>
          </a:p>
        </p:txBody>
      </p:sp>
      <p:grpSp>
        <p:nvGrpSpPr>
          <p:cNvPr id="2" name="Groep 1">
            <a:extLst>
              <a:ext uri="{FF2B5EF4-FFF2-40B4-BE49-F238E27FC236}">
                <a16:creationId xmlns:a16="http://schemas.microsoft.com/office/drawing/2014/main" id="{F6243738-1749-41EC-90EF-415E52C10487}"/>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pic>
        <p:nvPicPr>
          <p:cNvPr id="15" name="Afbeelding 14">
            <a:extLst>
              <a:ext uri="{FF2B5EF4-FFF2-40B4-BE49-F238E27FC236}">
                <a16:creationId xmlns:a16="http://schemas.microsoft.com/office/drawing/2014/main" id="{97BA3DEE-48F8-4ACC-82FE-A18402E019C6}"/>
              </a:ext>
            </a:extLst>
          </p:cNvPr>
          <p:cNvPicPr>
            <a:picLocks noChangeAspect="1"/>
          </p:cNvPicPr>
          <p:nvPr/>
        </p:nvPicPr>
        <p:blipFill rotWithShape="1">
          <a:blip r:embed="rId2"/>
          <a:srcRect l="48831" r="1"/>
          <a:stretch/>
        </p:blipFill>
        <p:spPr>
          <a:xfrm>
            <a:off x="0" y="1545740"/>
            <a:ext cx="4336540" cy="3762000"/>
          </a:xfrm>
          <a:prstGeom prst="rect">
            <a:avLst/>
          </a:prstGeom>
        </p:spPr>
      </p:pic>
      <p:sp>
        <p:nvSpPr>
          <p:cNvPr id="26" name="Text Box 3">
            <a:extLst>
              <a:ext uri="{FF2B5EF4-FFF2-40B4-BE49-F238E27FC236}">
                <a16:creationId xmlns:a16="http://schemas.microsoft.com/office/drawing/2014/main" id="{D6B5AC55-0FF7-4683-84BA-990748691709}"/>
              </a:ext>
            </a:extLst>
          </p:cNvPr>
          <p:cNvSpPr txBox="1">
            <a:spLocks noChangeArrowheads="1"/>
          </p:cNvSpPr>
          <p:nvPr/>
        </p:nvSpPr>
        <p:spPr bwMode="auto">
          <a:xfrm>
            <a:off x="5738733" y="2649419"/>
            <a:ext cx="4674919" cy="3762000"/>
          </a:xfrm>
          <a:prstGeom prst="rect">
            <a:avLst/>
          </a:prstGeom>
          <a:noFill/>
          <a:ln w="9525">
            <a:noFill/>
            <a:miter lim="800000"/>
            <a:headEnd/>
            <a:tailEnd/>
          </a:ln>
        </p:spPr>
        <p:txBody>
          <a:bodyPr wrap="square" anchor="ctr" anchorCtr="0">
            <a:noAutofit/>
          </a:bodyPr>
          <a:lstStyle/>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Open de </a:t>
            </a:r>
            <a:r>
              <a:rPr lang="en-GB" sz="2400" dirty="0" err="1">
                <a:latin typeface="Arial" panose="020B0604020202020204" pitchFamily="34" charset="0"/>
                <a:cs typeface="Arial" panose="020B0604020202020204" pitchFamily="34" charset="0"/>
              </a:rPr>
              <a:t>luchtweg</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Lippen </a:t>
            </a:r>
            <a:r>
              <a:rPr lang="en-GB" sz="2400" dirty="0" err="1">
                <a:latin typeface="Arial" panose="020B0604020202020204" pitchFamily="34" charset="0"/>
                <a:cs typeface="Arial" panose="020B0604020202020204" pitchFamily="34" charset="0"/>
              </a:rPr>
              <a:t>rond</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mond</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Knijp</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neus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dicht</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Blaas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rustig</a:t>
            </a:r>
            <a:r>
              <a:rPr lang="en-GB" sz="2400" dirty="0">
                <a:latin typeface="Arial" panose="020B0604020202020204" pitchFamily="34" charset="0"/>
                <a:cs typeface="Arial" panose="020B0604020202020204" pitchFamily="34" charset="0"/>
              </a:rPr>
              <a:t> in tot de </a:t>
            </a:r>
            <a:r>
              <a:rPr lang="en-GB" sz="2400" dirty="0" err="1">
                <a:latin typeface="Arial" panose="020B0604020202020204" pitchFamily="34" charset="0"/>
                <a:cs typeface="Arial" panose="020B0604020202020204" pitchFamily="34" charset="0"/>
              </a:rPr>
              <a:t>borstkas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omhoog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komt</a:t>
            </a:r>
            <a:endParaRPr lang="en-GB" sz="2400" dirty="0">
              <a:latin typeface="Arial" panose="020B0604020202020204" pitchFamily="34" charset="0"/>
              <a:cs typeface="Arial" panose="020B0604020202020204" pitchFamily="34" charset="0"/>
            </a:endParaRPr>
          </a:p>
          <a:p>
            <a:pPr marL="342900" indent="-342900">
              <a:spcBef>
                <a:spcPts val="1000"/>
              </a:spcBef>
              <a:buFont typeface="Arial"/>
              <a:buChar char="•"/>
            </a:pPr>
            <a:r>
              <a:rPr lang="en-GB" sz="2400" dirty="0" err="1">
                <a:latin typeface="Arial" panose="020B0604020202020204" pitchFamily="34" charset="0"/>
                <a:cs typeface="Arial" panose="020B0604020202020204" pitchFamily="34" charset="0"/>
              </a:rPr>
              <a:t>Onderbreek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borstcompressies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langer</a:t>
            </a:r>
            <a:r>
              <a:rPr lang="en-GB" sz="2400" dirty="0">
                <a:latin typeface="Arial" panose="020B0604020202020204" pitchFamily="34" charset="0"/>
                <a:cs typeface="Arial" panose="020B0604020202020204" pitchFamily="34" charset="0"/>
              </a:rPr>
              <a:t> dan 10 </a:t>
            </a:r>
            <a:r>
              <a:rPr lang="en-GB" sz="2400" dirty="0" err="1">
                <a:latin typeface="Arial" panose="020B0604020202020204" pitchFamily="34" charset="0"/>
                <a:cs typeface="Arial" panose="020B0604020202020204" pitchFamily="34" charset="0"/>
              </a:rPr>
              <a:t>seconden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40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GA DOOR MET REANIMEREN</a:t>
            </a:r>
            <a:endParaRPr lang="nl-NL" sz="2800" dirty="0"/>
          </a:p>
        </p:txBody>
      </p:sp>
      <p:grpSp>
        <p:nvGrpSpPr>
          <p:cNvPr id="2" name="Groep 1">
            <a:extLst>
              <a:ext uri="{FF2B5EF4-FFF2-40B4-BE49-F238E27FC236}">
                <a16:creationId xmlns:a16="http://schemas.microsoft.com/office/drawing/2014/main" id="{AD7F4F41-97BB-4FDC-A191-A79A5BDE88A7}"/>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pic>
        <p:nvPicPr>
          <p:cNvPr id="13" name="Afbeelding 12">
            <a:extLst>
              <a:ext uri="{FF2B5EF4-FFF2-40B4-BE49-F238E27FC236}">
                <a16:creationId xmlns:a16="http://schemas.microsoft.com/office/drawing/2014/main" id="{B9B8F9B6-77B0-4DFC-9A73-D10A77B83C0B}"/>
              </a:ext>
            </a:extLst>
          </p:cNvPr>
          <p:cNvPicPr>
            <a:picLocks noChangeAspect="1"/>
          </p:cNvPicPr>
          <p:nvPr/>
        </p:nvPicPr>
        <p:blipFill rotWithShape="1">
          <a:blip r:embed="rId2"/>
          <a:srcRect l="40884"/>
          <a:stretch/>
        </p:blipFill>
        <p:spPr>
          <a:xfrm>
            <a:off x="850498" y="1409277"/>
            <a:ext cx="3164593" cy="3615219"/>
          </a:xfrm>
          <a:prstGeom prst="rect">
            <a:avLst/>
          </a:prstGeom>
        </p:spPr>
      </p:pic>
      <p:pic>
        <p:nvPicPr>
          <p:cNvPr id="14" name="Afbeelding 13">
            <a:extLst>
              <a:ext uri="{FF2B5EF4-FFF2-40B4-BE49-F238E27FC236}">
                <a16:creationId xmlns:a16="http://schemas.microsoft.com/office/drawing/2014/main" id="{0E782CB9-C4F2-4058-800E-8CB70B66A1AE}"/>
              </a:ext>
            </a:extLst>
          </p:cNvPr>
          <p:cNvPicPr>
            <a:picLocks noChangeAspect="1"/>
          </p:cNvPicPr>
          <p:nvPr/>
        </p:nvPicPr>
        <p:blipFill rotWithShape="1">
          <a:blip r:embed="rId3"/>
          <a:srcRect l="35865"/>
          <a:stretch/>
        </p:blipFill>
        <p:spPr>
          <a:xfrm>
            <a:off x="5128911" y="2881761"/>
            <a:ext cx="3095923" cy="2142735"/>
          </a:xfrm>
          <a:prstGeom prst="rect">
            <a:avLst/>
          </a:prstGeom>
        </p:spPr>
      </p:pic>
      <p:sp>
        <p:nvSpPr>
          <p:cNvPr id="16" name="Rectangle 3">
            <a:extLst>
              <a:ext uri="{FF2B5EF4-FFF2-40B4-BE49-F238E27FC236}">
                <a16:creationId xmlns:a16="http://schemas.microsoft.com/office/drawing/2014/main" id="{3A8156D2-41B1-4FF0-9A10-9142A66344B6}"/>
              </a:ext>
            </a:extLst>
          </p:cNvPr>
          <p:cNvSpPr txBox="1">
            <a:spLocks noChangeArrowheads="1"/>
          </p:cNvSpPr>
          <p:nvPr/>
        </p:nvSpPr>
        <p:spPr bwMode="auto">
          <a:xfrm>
            <a:off x="1469653" y="4893602"/>
            <a:ext cx="6890327" cy="83953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Tx/>
              <a:buNone/>
              <a:defRPr lang="nl-NL" sz="1400" b="0" i="0" kern="1200" smtClean="0">
                <a:solidFill>
                  <a:schemeClr val="tx1"/>
                </a:solidFill>
                <a:effectLst/>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2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800" b="1" dirty="0"/>
              <a:t> </a:t>
            </a:r>
            <a:r>
              <a:rPr lang="en-GB" sz="4000" b="1" dirty="0"/>
              <a:t>30</a:t>
            </a:r>
            <a:r>
              <a:rPr lang="en-GB" sz="4000" dirty="0"/>
              <a:t>	</a:t>
            </a:r>
            <a:r>
              <a:rPr lang="en-GB" sz="4000" b="1" dirty="0">
                <a:solidFill>
                  <a:srgbClr val="FF0000"/>
                </a:solidFill>
              </a:rPr>
              <a:t> </a:t>
            </a:r>
            <a:r>
              <a:rPr lang="en-GB" sz="4000" dirty="0"/>
              <a:t>			    	</a:t>
            </a:r>
            <a:r>
              <a:rPr lang="en-GB" sz="4000" b="1" dirty="0"/>
              <a:t>2</a:t>
            </a:r>
          </a:p>
        </p:txBody>
      </p:sp>
      <p:sp>
        <p:nvSpPr>
          <p:cNvPr id="17" name="Rechthoek 5">
            <a:extLst>
              <a:ext uri="{FF2B5EF4-FFF2-40B4-BE49-F238E27FC236}">
                <a16:creationId xmlns:a16="http://schemas.microsoft.com/office/drawing/2014/main" id="{1C126C4D-18B8-475F-8C1F-169B85638A61}"/>
              </a:ext>
            </a:extLst>
          </p:cNvPr>
          <p:cNvSpPr>
            <a:spLocks noChangeArrowheads="1"/>
          </p:cNvSpPr>
          <p:nvPr/>
        </p:nvSpPr>
        <p:spPr bwMode="auto">
          <a:xfrm>
            <a:off x="0" y="5525943"/>
            <a:ext cx="8506691" cy="461665"/>
          </a:xfrm>
          <a:prstGeom prst="rect">
            <a:avLst/>
          </a:prstGeom>
          <a:noFill/>
          <a:ln w="9525">
            <a:noFill/>
            <a:miter lim="800000"/>
            <a:headEnd/>
            <a:tailEnd/>
          </a:ln>
        </p:spPr>
        <p:txBody>
          <a:bodyPr wrap="square">
            <a:spAutoFit/>
          </a:bodyPr>
          <a:lstStyle/>
          <a:p>
            <a:pPr marL="342900" indent="-342900" algn="ctr">
              <a:spcBef>
                <a:spcPts val="0"/>
              </a:spcBef>
              <a:spcAft>
                <a:spcPts val="0"/>
              </a:spcAft>
            </a:pPr>
            <a:r>
              <a:rPr lang="en-GB" sz="2400" i="1" dirty="0" err="1">
                <a:latin typeface="Arial" panose="020B0604020202020204" pitchFamily="34" charset="0"/>
                <a:cs typeface="Arial" panose="020B0604020202020204" pitchFamily="34" charset="0"/>
              </a:rPr>
              <a:t>Indien</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mogelijk</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wissel</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iedere</a:t>
            </a:r>
            <a:r>
              <a:rPr lang="en-GB" sz="2400" i="1" dirty="0">
                <a:latin typeface="Arial" panose="020B0604020202020204" pitchFamily="34" charset="0"/>
                <a:cs typeface="Arial" panose="020B0604020202020204" pitchFamily="34" charset="0"/>
              </a:rPr>
              <a:t> 2 </a:t>
            </a:r>
            <a:r>
              <a:rPr lang="en-GB" sz="2400" i="1" dirty="0" err="1">
                <a:latin typeface="Arial" panose="020B0604020202020204" pitchFamily="34" charset="0"/>
                <a:cs typeface="Arial" panose="020B0604020202020204" pitchFamily="34" charset="0"/>
              </a:rPr>
              <a:t>minuten</a:t>
            </a:r>
            <a:r>
              <a:rPr lang="en-GB" sz="2400" i="1" dirty="0">
                <a:latin typeface="Arial" panose="020B0604020202020204" pitchFamily="34" charset="0"/>
                <a:cs typeface="Arial" panose="020B0604020202020204" pitchFamily="34" charset="0"/>
              </a:rPr>
              <a:t> van </a:t>
            </a:r>
            <a:r>
              <a:rPr lang="en-GB" sz="2400" i="1" dirty="0" err="1">
                <a:latin typeface="Arial" panose="020B0604020202020204" pitchFamily="34" charset="0"/>
                <a:cs typeface="Arial" panose="020B0604020202020204" pitchFamily="34" charset="0"/>
              </a:rPr>
              <a:t>hulpverlener</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04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AF7FB6E6-9FCA-4361-948A-3D830C13C8CD}"/>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grpSp>
        <p:nvGrpSpPr>
          <p:cNvPr id="14" name="Groep 13">
            <a:extLst>
              <a:ext uri="{FF2B5EF4-FFF2-40B4-BE49-F238E27FC236}">
                <a16:creationId xmlns:a16="http://schemas.microsoft.com/office/drawing/2014/main" id="{A1DFCFBE-7B4F-4DAC-ACA4-941C7DDFCB1E}"/>
              </a:ext>
            </a:extLst>
          </p:cNvPr>
          <p:cNvGrpSpPr/>
          <p:nvPr/>
        </p:nvGrpSpPr>
        <p:grpSpPr>
          <a:xfrm>
            <a:off x="501650" y="2062903"/>
            <a:ext cx="7531100" cy="1798149"/>
            <a:chOff x="806450" y="2733187"/>
            <a:chExt cx="7531100" cy="1798149"/>
          </a:xfrm>
        </p:grpSpPr>
        <p:sp>
          <p:nvSpPr>
            <p:cNvPr id="16" name="Rounded Rectangle 24">
              <a:extLst>
                <a:ext uri="{FF2B5EF4-FFF2-40B4-BE49-F238E27FC236}">
                  <a16:creationId xmlns:a16="http://schemas.microsoft.com/office/drawing/2014/main" id="{12AC1DE4-EE91-455A-BE15-67E648BF68D3}"/>
                </a:ext>
              </a:extLst>
            </p:cNvPr>
            <p:cNvSpPr>
              <a:spLocks noChangeAspect="1"/>
            </p:cNvSpPr>
            <p:nvPr/>
          </p:nvSpPr>
          <p:spPr>
            <a:xfrm>
              <a:off x="1636271" y="3744859"/>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Oefenen vaardigheden</a:t>
              </a:r>
            </a:p>
          </p:txBody>
        </p:sp>
        <p:sp>
          <p:nvSpPr>
            <p:cNvPr id="17" name="Rectangle 18">
              <a:extLst>
                <a:ext uri="{FF2B5EF4-FFF2-40B4-BE49-F238E27FC236}">
                  <a16:creationId xmlns:a16="http://schemas.microsoft.com/office/drawing/2014/main" id="{D191287B-AB00-4AE4-AD40-1EBFFE549DDD}"/>
                </a:ext>
              </a:extLst>
            </p:cNvPr>
            <p:cNvSpPr>
              <a:spLocks noChangeArrowheads="1"/>
            </p:cNvSpPr>
            <p:nvPr/>
          </p:nvSpPr>
          <p:spPr bwMode="auto">
            <a:xfrm>
              <a:off x="806450" y="2733187"/>
              <a:ext cx="7531100" cy="786477"/>
            </a:xfrm>
            <a:prstGeom prst="rect">
              <a:avLst/>
            </a:prstGeom>
            <a:noFill/>
            <a:ln w="9525">
              <a:noFill/>
              <a:miter lim="800000"/>
              <a:headEnd/>
              <a:tailEnd/>
            </a:ln>
          </p:spPr>
          <p:txBody>
            <a:bodyPr/>
            <a:lstStyle/>
            <a:p>
              <a:pPr algn="ctr">
                <a:spcBef>
                  <a:spcPct val="20000"/>
                </a:spcBef>
              </a:pPr>
              <a:r>
                <a:rPr lang="en-GB" sz="4400" b="1" dirty="0">
                  <a:solidFill>
                    <a:srgbClr val="084077"/>
                  </a:solidFill>
                </a:rPr>
                <a:t>VRAGEN? </a:t>
              </a:r>
              <a:endParaRPr lang="en-GB" sz="4400" dirty="0"/>
            </a:p>
          </p:txBody>
        </p:sp>
      </p:grpSp>
    </p:spTree>
    <p:extLst>
      <p:ext uri="{BB962C8B-B14F-4D97-AF65-F5344CB8AC3E}">
        <p14:creationId xmlns:p14="http://schemas.microsoft.com/office/powerpoint/2010/main" val="312927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WELKOM</a:t>
            </a:r>
            <a:endParaRPr lang="nl-NL" sz="2800" dirty="0"/>
          </a:p>
        </p:txBody>
      </p:sp>
      <p:pic>
        <p:nvPicPr>
          <p:cNvPr id="4" name="Onlinemedia 3" title="Basiscursus BLS">
            <a:hlinkClick r:id="" action="ppaction://media"/>
            <a:extLst>
              <a:ext uri="{FF2B5EF4-FFF2-40B4-BE49-F238E27FC236}">
                <a16:creationId xmlns:a16="http://schemas.microsoft.com/office/drawing/2014/main" id="{B84000EA-E138-4F35-9253-2647DEF0F4B2}"/>
              </a:ext>
            </a:extLst>
          </p:cNvPr>
          <p:cNvPicPr>
            <a:picLocks noRot="1" noChangeAspect="1"/>
          </p:cNvPicPr>
          <p:nvPr>
            <a:videoFile r:link="rId1"/>
          </p:nvPr>
        </p:nvPicPr>
        <p:blipFill>
          <a:blip r:embed="rId3"/>
          <a:stretch>
            <a:fillRect/>
          </a:stretch>
        </p:blipFill>
        <p:spPr>
          <a:xfrm>
            <a:off x="1268963" y="774781"/>
            <a:ext cx="9600000" cy="5400000"/>
          </a:xfrm>
          <a:prstGeom prst="rect">
            <a:avLst/>
          </a:prstGeom>
        </p:spPr>
      </p:pic>
    </p:spTree>
    <p:extLst>
      <p:ext uri="{BB962C8B-B14F-4D97-AF65-F5344CB8AC3E}">
        <p14:creationId xmlns:p14="http://schemas.microsoft.com/office/powerpoint/2010/main" val="29307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REANIMEREN MET AED</a:t>
            </a:r>
            <a:endParaRPr lang="nl-NL" sz="2800" dirty="0"/>
          </a:p>
        </p:txBody>
      </p:sp>
      <p:pic>
        <p:nvPicPr>
          <p:cNvPr id="4" name="Onlinemedia 3" title="24 Reanimatie volwassene met 2 hulpverleners en AED">
            <a:hlinkClick r:id="" action="ppaction://media"/>
            <a:extLst>
              <a:ext uri="{FF2B5EF4-FFF2-40B4-BE49-F238E27FC236}">
                <a16:creationId xmlns:a16="http://schemas.microsoft.com/office/drawing/2014/main" id="{59B74440-4C9A-46F0-974F-51D944874EB8}"/>
              </a:ext>
            </a:extLst>
          </p:cNvPr>
          <p:cNvPicPr>
            <a:picLocks noRot="1" noChangeAspect="1"/>
          </p:cNvPicPr>
          <p:nvPr>
            <a:videoFile r:link="rId1"/>
          </p:nvPr>
        </p:nvPicPr>
        <p:blipFill>
          <a:blip r:embed="rId3"/>
          <a:stretch>
            <a:fillRect/>
          </a:stretch>
        </p:blipFill>
        <p:spPr>
          <a:xfrm>
            <a:off x="1295999" y="729000"/>
            <a:ext cx="9600001" cy="5400000"/>
          </a:xfrm>
          <a:prstGeom prst="rect">
            <a:avLst/>
          </a:prstGeom>
        </p:spPr>
      </p:pic>
    </p:spTree>
    <p:extLst>
      <p:ext uri="{BB962C8B-B14F-4D97-AF65-F5344CB8AC3E}">
        <p14:creationId xmlns:p14="http://schemas.microsoft.com/office/powerpoint/2010/main" val="24036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8350DD2B-00ED-4DF3-9922-83085E64CADE}"/>
              </a:ext>
            </a:extLst>
          </p:cNvPr>
          <p:cNvGrpSpPr/>
          <p:nvPr/>
        </p:nvGrpSpPr>
        <p:grpSpPr>
          <a:xfrm>
            <a:off x="3890318" y="1265898"/>
            <a:ext cx="4411364" cy="4326203"/>
            <a:chOff x="3890318" y="901756"/>
            <a:chExt cx="4411364" cy="4326203"/>
          </a:xfrm>
        </p:grpSpPr>
        <p:sp>
          <p:nvSpPr>
            <p:cNvPr id="3" name="Rounded Rectangle 21">
              <a:extLst>
                <a:ext uri="{FF2B5EF4-FFF2-40B4-BE49-F238E27FC236}">
                  <a16:creationId xmlns:a16="http://schemas.microsoft.com/office/drawing/2014/main" id="{C601C3DB-7C4E-4F50-8D23-39D55873DD74}"/>
                </a:ext>
              </a:extLst>
            </p:cNvPr>
            <p:cNvSpPr>
              <a:spLocks noChangeAspect="1"/>
            </p:cNvSpPr>
            <p:nvPr/>
          </p:nvSpPr>
          <p:spPr>
            <a:xfrm>
              <a:off x="3890318" y="3014915"/>
              <a:ext cx="3493862" cy="79266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borstcompressies</a:t>
              </a:r>
            </a:p>
            <a:p>
              <a:pPr algn="ctr"/>
              <a:r>
                <a:rPr lang="en-US" sz="2200" b="1" dirty="0">
                  <a:latin typeface="Arial" pitchFamily="34" charset="0"/>
                  <a:cs typeface="Arial" pitchFamily="34" charset="0"/>
                </a:rPr>
                <a:t>2 </a:t>
              </a:r>
              <a:r>
                <a:rPr lang="en-US" sz="2200" b="1" dirty="0" err="1">
                  <a:latin typeface="Arial" pitchFamily="34" charset="0"/>
                  <a:cs typeface="Arial" pitchFamily="34" charset="0"/>
                </a:rPr>
                <a:t>beademingen</a:t>
              </a:r>
              <a:endParaRPr lang="en-US" sz="2200" b="1" dirty="0">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ChangeAspect="1"/>
            </p:cNvSpPr>
            <p:nvPr/>
          </p:nvSpPr>
          <p:spPr>
            <a:xfrm>
              <a:off x="3890318" y="1427076"/>
              <a:ext cx="3493862" cy="470104"/>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a:t>
              </a:r>
              <a:r>
                <a:rPr lang="en-US" sz="2200" b="1" dirty="0" err="1">
                  <a:latin typeface="Arial" pitchFamily="34" charset="0"/>
                  <a:cs typeface="Arial" pitchFamily="34" charset="0"/>
                </a:rPr>
                <a:t>laat</a:t>
              </a:r>
              <a:r>
                <a:rPr lang="en-US" sz="2200" b="1" dirty="0">
                  <a:latin typeface="Arial" pitchFamily="34" charset="0"/>
                  <a:cs typeface="Arial" pitchFamily="34" charset="0"/>
                </a:rPr>
                <a:t>) 112 </a:t>
              </a:r>
              <a:r>
                <a:rPr lang="en-US" sz="2200" b="1" dirty="0" err="1">
                  <a:latin typeface="Arial" pitchFamily="34" charset="0"/>
                  <a:cs typeface="Arial" pitchFamily="34" charset="0"/>
                </a:rPr>
                <a:t>bellen</a:t>
              </a:r>
              <a:r>
                <a:rPr lang="en-US" sz="2200" b="1" dirty="0">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ChangeAspect="1"/>
            </p:cNvSpPr>
            <p:nvPr/>
          </p:nvSpPr>
          <p:spPr>
            <a:xfrm>
              <a:off x="3890318" y="1956039"/>
              <a:ext cx="3493862" cy="470104"/>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Open </a:t>
              </a:r>
              <a:r>
                <a:rPr lang="en-US" sz="2200" b="1" dirty="0" err="1">
                  <a:latin typeface="Arial" pitchFamily="34" charset="0"/>
                  <a:cs typeface="Arial" pitchFamily="34" charset="0"/>
                </a:rPr>
                <a:t>luchtweg</a:t>
              </a:r>
              <a:endParaRPr lang="en-US" sz="2200" b="1" dirty="0">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ChangeAspect="1"/>
            </p:cNvSpPr>
            <p:nvPr/>
          </p:nvSpPr>
          <p:spPr>
            <a:xfrm>
              <a:off x="3890318" y="901756"/>
              <a:ext cx="3493862" cy="470104"/>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Slachtoffer</a:t>
              </a:r>
              <a:r>
                <a:rPr lang="en-US" sz="2200" b="1" dirty="0">
                  <a:latin typeface="Arial" pitchFamily="34" charset="0"/>
                  <a:cs typeface="Arial" pitchFamily="34" charset="0"/>
                </a:rPr>
                <a:t> </a:t>
              </a:r>
              <a:r>
                <a:rPr lang="en-US" sz="2200" b="1" dirty="0" err="1">
                  <a:latin typeface="Arial" pitchFamily="34" charset="0"/>
                  <a:cs typeface="Arial" pitchFamily="34" charset="0"/>
                </a:rPr>
                <a:t>reageert</a:t>
              </a:r>
              <a:r>
                <a:rPr lang="en-US" sz="2200" b="1" dirty="0">
                  <a:latin typeface="Arial" pitchFamily="34" charset="0"/>
                  <a:cs typeface="Arial" pitchFamily="34" charset="0"/>
                </a:rPr>
                <a:t> </a:t>
              </a:r>
              <a:r>
                <a:rPr lang="en-US" sz="2200" b="1" dirty="0" err="1">
                  <a:latin typeface="Arial" pitchFamily="34" charset="0"/>
                  <a:cs typeface="Arial" pitchFamily="34" charset="0"/>
                </a:rPr>
                <a:t>niet</a:t>
              </a:r>
              <a:endParaRPr lang="en-US" sz="2200" b="1" dirty="0">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ChangeAspect="1"/>
            </p:cNvSpPr>
            <p:nvPr/>
          </p:nvSpPr>
          <p:spPr>
            <a:xfrm>
              <a:off x="3890318" y="2485002"/>
              <a:ext cx="3493862" cy="470104"/>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latin typeface="Arial" pitchFamily="34" charset="0"/>
                  <a:cs typeface="Arial" pitchFamily="34" charset="0"/>
                </a:rPr>
                <a:t>Ademhaling</a:t>
              </a:r>
              <a:r>
                <a:rPr lang="en-US" sz="2100" b="1" dirty="0">
                  <a:latin typeface="Arial" pitchFamily="34" charset="0"/>
                  <a:cs typeface="Arial" pitchFamily="34" charset="0"/>
                </a:rPr>
                <a:t> </a:t>
              </a:r>
              <a:r>
                <a:rPr lang="en-US" sz="2100" b="1" dirty="0" err="1">
                  <a:latin typeface="Arial" pitchFamily="34" charset="0"/>
                  <a:cs typeface="Arial" pitchFamily="34" charset="0"/>
                </a:rPr>
                <a:t>niet</a:t>
              </a:r>
              <a:r>
                <a:rPr lang="en-US" sz="2100" b="1" dirty="0">
                  <a:latin typeface="Arial" pitchFamily="34" charset="0"/>
                  <a:cs typeface="Arial" pitchFamily="34" charset="0"/>
                </a:rPr>
                <a:t> </a:t>
              </a:r>
              <a:r>
                <a:rPr lang="en-US" sz="2100" b="1" dirty="0" err="1">
                  <a:latin typeface="Arial" pitchFamily="34" charset="0"/>
                  <a:cs typeface="Arial" pitchFamily="34" charset="0"/>
                </a:rPr>
                <a:t>normaal</a:t>
              </a:r>
              <a:endParaRPr lang="en-US" sz="2100" b="1" dirty="0">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ChangeAspect="1"/>
            </p:cNvSpPr>
            <p:nvPr/>
          </p:nvSpPr>
          <p:spPr>
            <a:xfrm>
              <a:off x="3890318" y="3870950"/>
              <a:ext cx="3493862" cy="470104"/>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Ga door 30:2</a:t>
              </a:r>
            </a:p>
          </p:txBody>
        </p:sp>
        <p:sp>
          <p:nvSpPr>
            <p:cNvPr id="9" name="Rounded Rectangle 27">
              <a:extLst>
                <a:ext uri="{FF2B5EF4-FFF2-40B4-BE49-F238E27FC236}">
                  <a16:creationId xmlns:a16="http://schemas.microsoft.com/office/drawing/2014/main" id="{F8335EAB-BEAC-4D79-A9E7-8501C7DA2D05}"/>
                </a:ext>
              </a:extLst>
            </p:cNvPr>
            <p:cNvSpPr>
              <a:spLocks/>
            </p:cNvSpPr>
            <p:nvPr/>
          </p:nvSpPr>
          <p:spPr>
            <a:xfrm>
              <a:off x="3890318" y="4399853"/>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Activeer</a:t>
              </a:r>
              <a:r>
                <a:rPr lang="en-US" sz="2200" b="1" dirty="0">
                  <a:latin typeface="Arial" pitchFamily="34" charset="0"/>
                  <a:cs typeface="Arial" pitchFamily="34" charset="0"/>
                </a:rPr>
                <a:t> AED, </a:t>
              </a:r>
            </a:p>
            <a:p>
              <a:pPr algn="ctr"/>
              <a:r>
                <a:rPr lang="en-US" sz="2200" b="1" dirty="0" err="1">
                  <a:latin typeface="Arial" pitchFamily="34" charset="0"/>
                  <a:cs typeface="Arial" pitchFamily="34" charset="0"/>
                </a:rPr>
                <a:t>zodra</a:t>
              </a:r>
              <a:r>
                <a:rPr lang="en-US" sz="2200" b="1" dirty="0">
                  <a:latin typeface="Arial" pitchFamily="34" charset="0"/>
                  <a:cs typeface="Arial" pitchFamily="34" charset="0"/>
                </a:rPr>
                <a:t> </a:t>
              </a:r>
              <a:r>
                <a:rPr lang="en-US" sz="2200" b="1" dirty="0" err="1">
                  <a:latin typeface="Arial" pitchFamily="34" charset="0"/>
                  <a:cs typeface="Arial" pitchFamily="34" charset="0"/>
                </a:rPr>
                <a:t>deze</a:t>
              </a:r>
              <a:r>
                <a:rPr lang="en-US" sz="2200" b="1" dirty="0">
                  <a:latin typeface="Arial" pitchFamily="34" charset="0"/>
                  <a:cs typeface="Arial" pitchFamily="34" charset="0"/>
                </a:rPr>
                <a:t> </a:t>
              </a:r>
              <a:r>
                <a:rPr lang="en-US" sz="2200" b="1" dirty="0" err="1">
                  <a:latin typeface="Arial" pitchFamily="34" charset="0"/>
                  <a:cs typeface="Arial" pitchFamily="34" charset="0"/>
                </a:rPr>
                <a:t>er</a:t>
              </a:r>
              <a:r>
                <a:rPr lang="en-US" sz="2200" b="1" dirty="0">
                  <a:latin typeface="Arial" pitchFamily="34" charset="0"/>
                  <a:cs typeface="Arial" pitchFamily="34" charset="0"/>
                </a:rPr>
                <a:t> is</a:t>
              </a:r>
            </a:p>
          </p:txBody>
        </p:sp>
        <p:sp>
          <p:nvSpPr>
            <p:cNvPr id="10" name="Pijl: omlaag 9">
              <a:extLst>
                <a:ext uri="{FF2B5EF4-FFF2-40B4-BE49-F238E27FC236}">
                  <a16:creationId xmlns:a16="http://schemas.microsoft.com/office/drawing/2014/main" id="{D003B8C7-B3B1-42BF-98CC-DAE8113564C8}"/>
                </a:ext>
              </a:extLst>
            </p:cNvPr>
            <p:cNvSpPr/>
            <p:nvPr/>
          </p:nvSpPr>
          <p:spPr>
            <a:xfrm>
              <a:off x="7449659" y="901756"/>
              <a:ext cx="852023" cy="4326203"/>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dirty="0">
                  <a:latin typeface="Arial" panose="020B0604020202020204" pitchFamily="34" charset="0"/>
                  <a:cs typeface="Arial" panose="020B0604020202020204" pitchFamily="34" charset="0"/>
                </a:rPr>
                <a:t>Let op veiligheid</a:t>
              </a:r>
            </a:p>
          </p:txBody>
        </p:sp>
      </p:grpSp>
    </p:spTree>
    <p:extLst>
      <p:ext uri="{BB962C8B-B14F-4D97-AF65-F5344CB8AC3E}">
        <p14:creationId xmlns:p14="http://schemas.microsoft.com/office/powerpoint/2010/main" val="3364563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ZET DE AED AAN</a:t>
            </a:r>
            <a:endParaRPr lang="nl-NL" sz="2800" dirty="0"/>
          </a:p>
        </p:txBody>
      </p:sp>
      <p:grpSp>
        <p:nvGrpSpPr>
          <p:cNvPr id="4" name="Groep 3">
            <a:extLst>
              <a:ext uri="{FF2B5EF4-FFF2-40B4-BE49-F238E27FC236}">
                <a16:creationId xmlns:a16="http://schemas.microsoft.com/office/drawing/2014/main" id="{1114B813-7CEE-4103-8742-28F06A67DD58}"/>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4" name="Text Box 3">
            <a:extLst>
              <a:ext uri="{FF2B5EF4-FFF2-40B4-BE49-F238E27FC236}">
                <a16:creationId xmlns:a16="http://schemas.microsoft.com/office/drawing/2014/main" id="{5ADE7F0C-312F-4620-9D96-B1E6B8A7F6C3}"/>
              </a:ext>
            </a:extLst>
          </p:cNvPr>
          <p:cNvSpPr txBox="1">
            <a:spLocks noChangeArrowheads="1"/>
          </p:cNvSpPr>
          <p:nvPr/>
        </p:nvSpPr>
        <p:spPr bwMode="auto">
          <a:xfrm>
            <a:off x="7314501" y="3941593"/>
            <a:ext cx="4320000" cy="1307715"/>
          </a:xfrm>
          <a:prstGeom prst="rect">
            <a:avLst/>
          </a:prstGeom>
          <a:noFill/>
          <a:ln w="9525">
            <a:noFill/>
            <a:miter lim="800000"/>
            <a:headEnd/>
            <a:tailEnd/>
          </a:ln>
        </p:spPr>
        <p:txBody>
          <a:bodyPr wrap="square" anchor="ctr" anchorCtr="0">
            <a:noAutofit/>
          </a:bodyPr>
          <a:lstStyle/>
          <a:p>
            <a:pPr marL="342900" indent="-342900">
              <a:spcBef>
                <a:spcPts val="1600"/>
              </a:spcBef>
              <a:buFont typeface="Arial"/>
              <a:buChar char="•"/>
            </a:pPr>
            <a:r>
              <a:rPr lang="en-GB" sz="2400" dirty="0" err="1"/>
              <a:t>Er</a:t>
            </a:r>
            <a:r>
              <a:rPr lang="en-GB" sz="2400" dirty="0"/>
              <a:t> </a:t>
            </a:r>
            <a:r>
              <a:rPr lang="en-GB" sz="2400" dirty="0" err="1"/>
              <a:t>zijn</a:t>
            </a:r>
            <a:r>
              <a:rPr lang="en-GB" sz="2400" dirty="0"/>
              <a:t> </a:t>
            </a:r>
            <a:r>
              <a:rPr lang="en-GB" sz="2400" dirty="0" err="1"/>
              <a:t>verschillende</a:t>
            </a:r>
            <a:r>
              <a:rPr lang="en-GB" sz="2400" dirty="0"/>
              <a:t> AED’s</a:t>
            </a:r>
          </a:p>
          <a:p>
            <a:pPr marL="342900" indent="-342900">
              <a:spcBef>
                <a:spcPts val="1600"/>
              </a:spcBef>
              <a:buFont typeface="Arial"/>
              <a:buChar char="•"/>
            </a:pPr>
            <a:r>
              <a:rPr lang="en-GB" sz="2400" dirty="0" err="1"/>
              <a:t>Volg</a:t>
            </a:r>
            <a:r>
              <a:rPr lang="en-GB" sz="2400" dirty="0"/>
              <a:t> de </a:t>
            </a:r>
            <a:r>
              <a:rPr lang="en-GB" sz="2400" dirty="0" err="1"/>
              <a:t>instructies</a:t>
            </a:r>
            <a:endParaRPr lang="en-GB" sz="2400" i="1" dirty="0"/>
          </a:p>
        </p:txBody>
      </p:sp>
      <p:pic>
        <p:nvPicPr>
          <p:cNvPr id="16" name="Afbeelding 15">
            <a:extLst>
              <a:ext uri="{FF2B5EF4-FFF2-40B4-BE49-F238E27FC236}">
                <a16:creationId xmlns:a16="http://schemas.microsoft.com/office/drawing/2014/main" id="{85F93A53-7196-45E0-8FD5-C3357EBC80F2}"/>
              </a:ext>
            </a:extLst>
          </p:cNvPr>
          <p:cNvPicPr>
            <a:picLocks noChangeAspect="1"/>
          </p:cNvPicPr>
          <p:nvPr/>
        </p:nvPicPr>
        <p:blipFill rotWithShape="1">
          <a:blip r:embed="rId2"/>
          <a:srcRect l="19019"/>
          <a:stretch/>
        </p:blipFill>
        <p:spPr>
          <a:xfrm>
            <a:off x="0" y="1328368"/>
            <a:ext cx="5361556" cy="4040729"/>
          </a:xfrm>
          <a:prstGeom prst="rect">
            <a:avLst/>
          </a:prstGeom>
        </p:spPr>
      </p:pic>
    </p:spTree>
    <p:extLst>
      <p:ext uri="{BB962C8B-B14F-4D97-AF65-F5344CB8AC3E}">
        <p14:creationId xmlns:p14="http://schemas.microsoft.com/office/powerpoint/2010/main" val="429468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47B010DE-6D1B-44B9-8513-00281E714119}"/>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grpSp>
        <p:nvGrpSpPr>
          <p:cNvPr id="14" name="Groep 13">
            <a:extLst>
              <a:ext uri="{FF2B5EF4-FFF2-40B4-BE49-F238E27FC236}">
                <a16:creationId xmlns:a16="http://schemas.microsoft.com/office/drawing/2014/main" id="{A1DFCFBE-7B4F-4DAC-ACA4-941C7DDFCB1E}"/>
              </a:ext>
            </a:extLst>
          </p:cNvPr>
          <p:cNvGrpSpPr/>
          <p:nvPr/>
        </p:nvGrpSpPr>
        <p:grpSpPr>
          <a:xfrm>
            <a:off x="501650" y="2062903"/>
            <a:ext cx="7531100" cy="1798149"/>
            <a:chOff x="806450" y="2733187"/>
            <a:chExt cx="7531100" cy="1798149"/>
          </a:xfrm>
        </p:grpSpPr>
        <p:sp>
          <p:nvSpPr>
            <p:cNvPr id="16" name="Rounded Rectangle 24">
              <a:extLst>
                <a:ext uri="{FF2B5EF4-FFF2-40B4-BE49-F238E27FC236}">
                  <a16:creationId xmlns:a16="http://schemas.microsoft.com/office/drawing/2014/main" id="{12AC1DE4-EE91-455A-BE15-67E648BF68D3}"/>
                </a:ext>
              </a:extLst>
            </p:cNvPr>
            <p:cNvSpPr>
              <a:spLocks noChangeAspect="1"/>
            </p:cNvSpPr>
            <p:nvPr/>
          </p:nvSpPr>
          <p:spPr>
            <a:xfrm>
              <a:off x="1636271" y="3744859"/>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Oefenen vaardigheden</a:t>
              </a:r>
            </a:p>
          </p:txBody>
        </p:sp>
        <p:sp>
          <p:nvSpPr>
            <p:cNvPr id="17" name="Rectangle 18">
              <a:extLst>
                <a:ext uri="{FF2B5EF4-FFF2-40B4-BE49-F238E27FC236}">
                  <a16:creationId xmlns:a16="http://schemas.microsoft.com/office/drawing/2014/main" id="{D191287B-AB00-4AE4-AD40-1EBFFE549DDD}"/>
                </a:ext>
              </a:extLst>
            </p:cNvPr>
            <p:cNvSpPr>
              <a:spLocks noChangeArrowheads="1"/>
            </p:cNvSpPr>
            <p:nvPr/>
          </p:nvSpPr>
          <p:spPr bwMode="auto">
            <a:xfrm>
              <a:off x="806450" y="2733187"/>
              <a:ext cx="7531100" cy="786477"/>
            </a:xfrm>
            <a:prstGeom prst="rect">
              <a:avLst/>
            </a:prstGeom>
            <a:noFill/>
            <a:ln w="9525">
              <a:noFill/>
              <a:miter lim="800000"/>
              <a:headEnd/>
              <a:tailEnd/>
            </a:ln>
          </p:spPr>
          <p:txBody>
            <a:bodyPr/>
            <a:lstStyle/>
            <a:p>
              <a:pPr algn="ctr">
                <a:spcBef>
                  <a:spcPct val="20000"/>
                </a:spcBef>
              </a:pPr>
              <a:r>
                <a:rPr lang="en-GB" sz="4400" b="1" dirty="0">
                  <a:solidFill>
                    <a:srgbClr val="084077"/>
                  </a:solidFill>
                </a:rPr>
                <a:t>VRAGEN? </a:t>
              </a:r>
              <a:endParaRPr lang="en-GB" sz="4400" dirty="0"/>
            </a:p>
          </p:txBody>
        </p:sp>
      </p:grpSp>
    </p:spTree>
    <p:extLst>
      <p:ext uri="{BB962C8B-B14F-4D97-AF65-F5344CB8AC3E}">
        <p14:creationId xmlns:p14="http://schemas.microsoft.com/office/powerpoint/2010/main" val="59231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BIJZONDERE SITUATIES</a:t>
            </a:r>
            <a:endParaRPr lang="nl-NL" sz="2800" dirty="0"/>
          </a:p>
        </p:txBody>
      </p:sp>
      <p:pic>
        <p:nvPicPr>
          <p:cNvPr id="15" name="Afbeelding 3">
            <a:extLst>
              <a:ext uri="{FF2B5EF4-FFF2-40B4-BE49-F238E27FC236}">
                <a16:creationId xmlns:a16="http://schemas.microsoft.com/office/drawing/2014/main" id="{F6299018-1182-4A39-911F-E4018FF90868}"/>
              </a:ext>
            </a:extLst>
          </p:cNvPr>
          <p:cNvPicPr>
            <a:picLocks noChangeAspect="1"/>
          </p:cNvPicPr>
          <p:nvPr/>
        </p:nvPicPr>
        <p:blipFill>
          <a:blip r:embed="rId2"/>
          <a:srcRect/>
          <a:stretch/>
        </p:blipFill>
        <p:spPr bwMode="auto">
          <a:xfrm>
            <a:off x="1400408" y="1269000"/>
            <a:ext cx="3548459" cy="4320000"/>
          </a:xfrm>
          <a:prstGeom prst="rect">
            <a:avLst/>
          </a:prstGeom>
          <a:noFill/>
          <a:ln w="9525">
            <a:noFill/>
            <a:miter lim="800000"/>
            <a:headEnd/>
            <a:tailEnd/>
          </a:ln>
        </p:spPr>
      </p:pic>
      <p:sp>
        <p:nvSpPr>
          <p:cNvPr id="14" name="Tijdelijke aanduiding voor inhoud 2">
            <a:extLst>
              <a:ext uri="{FF2B5EF4-FFF2-40B4-BE49-F238E27FC236}">
                <a16:creationId xmlns:a16="http://schemas.microsoft.com/office/drawing/2014/main" id="{8224CC17-5369-48C1-919B-71722BC29B32}"/>
              </a:ext>
            </a:extLst>
          </p:cNvPr>
          <p:cNvSpPr txBox="1">
            <a:spLocks/>
          </p:cNvSpPr>
          <p:nvPr/>
        </p:nvSpPr>
        <p:spPr>
          <a:xfrm>
            <a:off x="6096000" y="1548000"/>
            <a:ext cx="4320000" cy="3762000"/>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pPr>
            <a:r>
              <a:rPr lang="nl-NL" sz="2400" dirty="0">
                <a:latin typeface="Arial" panose="020B0604020202020204" pitchFamily="34" charset="0"/>
                <a:cs typeface="Arial" panose="020B0604020202020204" pitchFamily="34" charset="0"/>
              </a:rPr>
              <a:t>Natte huid van de borstkas droogmaken</a:t>
            </a:r>
          </a:p>
          <a:p>
            <a:pPr marL="342900" indent="-342900">
              <a:spcBef>
                <a:spcPts val="1200"/>
              </a:spcBef>
            </a:pPr>
            <a:r>
              <a:rPr lang="nl-NL" sz="2400" dirty="0">
                <a:latin typeface="Arial" panose="020B0604020202020204" pitchFamily="34" charset="0"/>
                <a:cs typeface="Arial" panose="020B0604020202020204" pitchFamily="34" charset="0"/>
              </a:rPr>
              <a:t>Overtollige beharing op de plakplaats scheren</a:t>
            </a:r>
          </a:p>
          <a:p>
            <a:pPr marL="342900" indent="-342900">
              <a:spcBef>
                <a:spcPts val="1200"/>
              </a:spcBef>
            </a:pPr>
            <a:r>
              <a:rPr lang="nl-NL" sz="2400" dirty="0">
                <a:latin typeface="Arial" panose="020B0604020202020204" pitchFamily="34" charset="0"/>
                <a:cs typeface="Arial" panose="020B0604020202020204" pitchFamily="34" charset="0"/>
              </a:rPr>
              <a:t>Elektroden naast een pacemaker of ICD plakken</a:t>
            </a:r>
          </a:p>
        </p:txBody>
      </p:sp>
    </p:spTree>
    <p:extLst>
      <p:ext uri="{BB962C8B-B14F-4D97-AF65-F5344CB8AC3E}">
        <p14:creationId xmlns:p14="http://schemas.microsoft.com/office/powerpoint/2010/main" val="81818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0708C84C-3529-4AAB-B701-5F89920006C8}"/>
              </a:ext>
            </a:extLst>
          </p:cNvPr>
          <p:cNvSpPr/>
          <p:nvPr/>
        </p:nvSpPr>
        <p:spPr>
          <a:xfrm>
            <a:off x="2330450" y="2676408"/>
            <a:ext cx="7531100" cy="752592"/>
          </a:xfrm>
          <a:prstGeom prst="roundRect">
            <a:avLst/>
          </a:prstGeom>
          <a:solidFill>
            <a:srgbClr val="FFD400"/>
          </a:solidFill>
          <a:ln w="31750">
            <a:solidFill>
              <a:srgbClr val="084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084077"/>
                </a:solidFill>
                <a:latin typeface="Arial" panose="020B0604020202020204" pitchFamily="34" charset="0"/>
                <a:cs typeface="Arial" panose="020B0604020202020204" pitchFamily="34" charset="0"/>
              </a:rPr>
              <a:t>Tijdens COVID-19 pandemie</a:t>
            </a:r>
          </a:p>
        </p:txBody>
      </p:sp>
    </p:spTree>
    <p:extLst>
      <p:ext uri="{BB962C8B-B14F-4D97-AF65-F5344CB8AC3E}">
        <p14:creationId xmlns:p14="http://schemas.microsoft.com/office/powerpoint/2010/main" val="120892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983119" y="252000"/>
            <a:ext cx="8225759"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REANIMEREN VOLGENS COVID-19 RICHTLIJN</a:t>
            </a:r>
            <a:endParaRPr lang="nl-NL" sz="2800" dirty="0"/>
          </a:p>
        </p:txBody>
      </p:sp>
      <p:pic>
        <p:nvPicPr>
          <p:cNvPr id="5" name="Onlinemedia 4" title="Reanimatie met 2 hulpverleners volgens de COVID-19 richtlijn">
            <a:hlinkClick r:id="" action="ppaction://media"/>
            <a:extLst>
              <a:ext uri="{FF2B5EF4-FFF2-40B4-BE49-F238E27FC236}">
                <a16:creationId xmlns:a16="http://schemas.microsoft.com/office/drawing/2014/main" id="{07D7CD51-0BB9-4092-A1DD-DFDEC40AEB6F}"/>
              </a:ext>
            </a:extLst>
          </p:cNvPr>
          <p:cNvPicPr>
            <a:picLocks noRot="1" noChangeAspect="1"/>
          </p:cNvPicPr>
          <p:nvPr>
            <a:videoFile r:link="rId1"/>
          </p:nvPr>
        </p:nvPicPr>
        <p:blipFill>
          <a:blip r:embed="rId3"/>
          <a:stretch>
            <a:fillRect/>
          </a:stretch>
        </p:blipFill>
        <p:spPr>
          <a:xfrm>
            <a:off x="1303498" y="729000"/>
            <a:ext cx="9585000" cy="5400000"/>
          </a:xfrm>
          <a:prstGeom prst="rect">
            <a:avLst/>
          </a:prstGeom>
        </p:spPr>
      </p:pic>
    </p:spTree>
    <p:extLst>
      <p:ext uri="{BB962C8B-B14F-4D97-AF65-F5344CB8AC3E}">
        <p14:creationId xmlns:p14="http://schemas.microsoft.com/office/powerpoint/2010/main" val="32781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LET OP!</a:t>
            </a:r>
            <a:endParaRPr lang="nl-NL" sz="2800" dirty="0"/>
          </a:p>
        </p:txBody>
      </p:sp>
      <p:sp>
        <p:nvSpPr>
          <p:cNvPr id="5" name="Tijdelijke aanduiding voor inhoud 2">
            <a:extLst>
              <a:ext uri="{FF2B5EF4-FFF2-40B4-BE49-F238E27FC236}">
                <a16:creationId xmlns:a16="http://schemas.microsoft.com/office/drawing/2014/main" id="{4EA896CA-9A15-4590-A3EE-7A5480C99AC3}"/>
              </a:ext>
            </a:extLst>
          </p:cNvPr>
          <p:cNvSpPr txBox="1">
            <a:spLocks/>
          </p:cNvSpPr>
          <p:nvPr/>
        </p:nvSpPr>
        <p:spPr>
          <a:xfrm>
            <a:off x="2098491" y="1334115"/>
            <a:ext cx="7995017" cy="2651060"/>
          </a:xfrm>
          <a:prstGeom prst="rect">
            <a:avLst/>
          </a:prstGeom>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400"/>
              </a:spcBef>
            </a:pPr>
            <a:r>
              <a:rPr lang="nl-NL" sz="2400" dirty="0">
                <a:latin typeface="Arial" panose="020B0604020202020204" pitchFamily="34" charset="0"/>
                <a:cs typeface="Arial" panose="020B0604020202020204" pitchFamily="34" charset="0"/>
              </a:rPr>
              <a:t>Hanteer zoveel mogelijk de (hygiëne) maatregelen</a:t>
            </a:r>
          </a:p>
          <a:p>
            <a:pPr marL="342900" indent="-342900">
              <a:spcBef>
                <a:spcPts val="2400"/>
              </a:spcBef>
            </a:pPr>
            <a:r>
              <a:rPr lang="nl-NL" sz="2400" dirty="0">
                <a:latin typeface="Arial" panose="020B0604020202020204" pitchFamily="34" charset="0"/>
                <a:cs typeface="Arial" panose="020B0604020202020204" pitchFamily="34" charset="0"/>
              </a:rPr>
              <a:t>Beperk het aantal hulpverleners tot 2</a:t>
            </a:r>
          </a:p>
          <a:p>
            <a:pPr marL="342900" indent="-342900">
              <a:spcBef>
                <a:spcPts val="2400"/>
              </a:spcBef>
            </a:pPr>
            <a:r>
              <a:rPr lang="nl-NL" sz="2400" dirty="0">
                <a:latin typeface="Arial" panose="020B0604020202020204" pitchFamily="34" charset="0"/>
                <a:cs typeface="Arial" panose="020B0604020202020204" pitchFamily="34" charset="0"/>
              </a:rPr>
              <a:t>Desinfecteer handen na de reanimatie</a:t>
            </a:r>
          </a:p>
          <a:p>
            <a:pPr marL="342900" indent="-342900">
              <a:spcBef>
                <a:spcPts val="2400"/>
              </a:spcBef>
            </a:pPr>
            <a:r>
              <a:rPr lang="nl-NL" sz="2400" dirty="0">
                <a:latin typeface="Arial" panose="020B0604020202020204" pitchFamily="34" charset="0"/>
                <a:cs typeface="Arial" panose="020B0604020202020204" pitchFamily="34" charset="0"/>
              </a:rPr>
              <a:t>Volg de </a:t>
            </a:r>
            <a:r>
              <a:rPr lang="nl-NL" sz="2400" b="1" u="sng" dirty="0">
                <a:latin typeface="Arial" panose="020B0604020202020204" pitchFamily="34" charset="0"/>
                <a:cs typeface="Arial" panose="020B0604020202020204" pitchFamily="34" charset="0"/>
              </a:rPr>
              <a:t>normale</a:t>
            </a:r>
            <a:r>
              <a:rPr lang="nl-NL" sz="2400" dirty="0">
                <a:latin typeface="Arial" panose="020B0604020202020204" pitchFamily="34" charset="0"/>
                <a:cs typeface="Arial" panose="020B0604020202020204" pitchFamily="34" charset="0"/>
              </a:rPr>
              <a:t> richtlijn, </a:t>
            </a:r>
            <a:r>
              <a:rPr lang="nl-NL" sz="2400" b="1" u="sng" dirty="0">
                <a:latin typeface="Arial" panose="020B0604020202020204" pitchFamily="34" charset="0"/>
                <a:cs typeface="Arial" panose="020B0604020202020204" pitchFamily="34" charset="0"/>
              </a:rPr>
              <a:t>tenzij</a:t>
            </a:r>
            <a:r>
              <a:rPr lang="nl-NL" sz="2400" dirty="0">
                <a:latin typeface="Arial" panose="020B0604020202020204" pitchFamily="34" charset="0"/>
                <a:cs typeface="Arial" panose="020B0604020202020204" pitchFamily="34" charset="0"/>
              </a:rPr>
              <a:t> de meldkamercentralist ambulancezorg  de COVID-19 richtlijn adviseert </a:t>
            </a:r>
          </a:p>
        </p:txBody>
      </p:sp>
      <p:sp>
        <p:nvSpPr>
          <p:cNvPr id="6" name="Rectangle 3">
            <a:extLst>
              <a:ext uri="{FF2B5EF4-FFF2-40B4-BE49-F238E27FC236}">
                <a16:creationId xmlns:a16="http://schemas.microsoft.com/office/drawing/2014/main" id="{A06F023B-B771-4290-97CC-0A5A8FADCFA0}"/>
              </a:ext>
            </a:extLst>
          </p:cNvPr>
          <p:cNvSpPr txBox="1">
            <a:spLocks noChangeArrowheads="1"/>
          </p:cNvSpPr>
          <p:nvPr/>
        </p:nvSpPr>
        <p:spPr bwMode="auto">
          <a:xfrm>
            <a:off x="3048699" y="4544071"/>
            <a:ext cx="7749207" cy="8437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GB" sz="2400" i="1" kern="0" dirty="0" err="1">
                <a:latin typeface="Arial" panose="020B0604020202020204" pitchFamily="34" charset="0"/>
                <a:cs typeface="Arial" panose="020B0604020202020204" pitchFamily="34" charset="0"/>
              </a:rPr>
              <a:t>Krijg</a:t>
            </a:r>
            <a:r>
              <a:rPr lang="en-GB" sz="2400" i="1" kern="0" dirty="0">
                <a:latin typeface="Arial" panose="020B0604020202020204" pitchFamily="34" charset="0"/>
                <a:cs typeface="Arial" panose="020B0604020202020204" pitchFamily="34" charset="0"/>
              </a:rPr>
              <a:t> je in de </a:t>
            </a:r>
            <a:r>
              <a:rPr lang="en-GB" sz="2400" i="1" kern="0" dirty="0" err="1">
                <a:latin typeface="Arial" panose="020B0604020202020204" pitchFamily="34" charset="0"/>
                <a:cs typeface="Arial" panose="020B0604020202020204" pitchFamily="34" charset="0"/>
              </a:rPr>
              <a:t>dagen</a:t>
            </a:r>
            <a:r>
              <a:rPr lang="en-GB" sz="2400" i="1" kern="0" dirty="0">
                <a:latin typeface="Arial" panose="020B0604020202020204" pitchFamily="34" charset="0"/>
                <a:cs typeface="Arial" panose="020B0604020202020204" pitchFamily="34" charset="0"/>
              </a:rPr>
              <a:t>/</a:t>
            </a:r>
            <a:r>
              <a:rPr lang="en-GB" sz="2400" i="1" kern="0" dirty="0" err="1">
                <a:latin typeface="Arial" panose="020B0604020202020204" pitchFamily="34" charset="0"/>
                <a:cs typeface="Arial" panose="020B0604020202020204" pitchFamily="34" charset="0"/>
              </a:rPr>
              <a:t>weken</a:t>
            </a:r>
            <a:r>
              <a:rPr lang="en-GB" sz="2400" i="1" kern="0" dirty="0">
                <a:latin typeface="Arial" panose="020B0604020202020204" pitchFamily="34" charset="0"/>
                <a:cs typeface="Arial" panose="020B0604020202020204" pitchFamily="34" charset="0"/>
              </a:rPr>
              <a:t> </a:t>
            </a:r>
            <a:r>
              <a:rPr lang="en-GB" sz="2400" i="1" kern="0" dirty="0" err="1">
                <a:latin typeface="Arial" panose="020B0604020202020204" pitchFamily="34" charset="0"/>
                <a:cs typeface="Arial" panose="020B0604020202020204" pitchFamily="34" charset="0"/>
              </a:rPr>
              <a:t>na</a:t>
            </a:r>
            <a:r>
              <a:rPr lang="en-GB" sz="2400" i="1" kern="0" dirty="0">
                <a:latin typeface="Arial" panose="020B0604020202020204" pitchFamily="34" charset="0"/>
                <a:cs typeface="Arial" panose="020B0604020202020204" pitchFamily="34" charset="0"/>
              </a:rPr>
              <a:t> </a:t>
            </a:r>
            <a:r>
              <a:rPr lang="en-GB" sz="2400" i="1" kern="0" dirty="0" err="1">
                <a:latin typeface="Arial" panose="020B0604020202020204" pitchFamily="34" charset="0"/>
                <a:cs typeface="Arial" panose="020B0604020202020204" pitchFamily="34" charset="0"/>
              </a:rPr>
              <a:t>een</a:t>
            </a:r>
            <a:r>
              <a:rPr lang="en-GB" sz="2400" i="1" kern="0" dirty="0">
                <a:latin typeface="Arial" panose="020B0604020202020204" pitchFamily="34" charset="0"/>
                <a:cs typeface="Arial" panose="020B0604020202020204" pitchFamily="34" charset="0"/>
              </a:rPr>
              <a:t> reanimatie </a:t>
            </a:r>
            <a:r>
              <a:rPr lang="en-GB" sz="2400" i="1" kern="0" dirty="0" err="1">
                <a:latin typeface="Arial" panose="020B0604020202020204" pitchFamily="34" charset="0"/>
                <a:cs typeface="Arial" panose="020B0604020202020204" pitchFamily="34" charset="0"/>
              </a:rPr>
              <a:t>klachten</a:t>
            </a:r>
            <a:r>
              <a:rPr lang="en-GB" sz="2400" i="1" kern="0" dirty="0">
                <a:latin typeface="Arial" panose="020B0604020202020204" pitchFamily="34" charset="0"/>
                <a:cs typeface="Arial" panose="020B0604020202020204" pitchFamily="34" charset="0"/>
              </a:rPr>
              <a:t> die </a:t>
            </a:r>
            <a:r>
              <a:rPr lang="en-GB" sz="2400" i="1" kern="0" dirty="0" err="1">
                <a:latin typeface="Arial" panose="020B0604020202020204" pitchFamily="34" charset="0"/>
                <a:cs typeface="Arial" panose="020B0604020202020204" pitchFamily="34" charset="0"/>
              </a:rPr>
              <a:t>mogelijk</a:t>
            </a:r>
            <a:r>
              <a:rPr lang="en-GB" sz="2400" i="1" kern="0" dirty="0">
                <a:latin typeface="Arial" panose="020B0604020202020204" pitchFamily="34" charset="0"/>
                <a:cs typeface="Arial" panose="020B0604020202020204" pitchFamily="34" charset="0"/>
              </a:rPr>
              <a:t> </a:t>
            </a:r>
            <a:r>
              <a:rPr lang="en-GB" sz="2400" i="1" kern="0" dirty="0" err="1">
                <a:latin typeface="Arial" panose="020B0604020202020204" pitchFamily="34" charset="0"/>
                <a:cs typeface="Arial" panose="020B0604020202020204" pitchFamily="34" charset="0"/>
              </a:rPr>
              <a:t>duiden</a:t>
            </a:r>
            <a:r>
              <a:rPr lang="en-GB" sz="2400" i="1" kern="0" dirty="0">
                <a:latin typeface="Arial" panose="020B0604020202020204" pitchFamily="34" charset="0"/>
                <a:cs typeface="Arial" panose="020B0604020202020204" pitchFamily="34" charset="0"/>
              </a:rPr>
              <a:t> op COVID-19. Laat je </a:t>
            </a:r>
            <a:r>
              <a:rPr lang="en-GB" sz="2400" i="1" kern="0" dirty="0" err="1">
                <a:latin typeface="Arial" panose="020B0604020202020204" pitchFamily="34" charset="0"/>
                <a:cs typeface="Arial" panose="020B0604020202020204" pitchFamily="34" charset="0"/>
              </a:rPr>
              <a:t>testen</a:t>
            </a:r>
            <a:r>
              <a:rPr lang="en-GB" sz="2400" i="1" kern="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9620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COVID-19 richtlijn</a:t>
            </a:r>
            <a:endParaRPr lang="nl-NL" sz="2800" dirty="0"/>
          </a:p>
        </p:txBody>
      </p:sp>
      <p:sp>
        <p:nvSpPr>
          <p:cNvPr id="7" name="Tijdelijke aanduiding voor inhoud 2">
            <a:extLst>
              <a:ext uri="{FF2B5EF4-FFF2-40B4-BE49-F238E27FC236}">
                <a16:creationId xmlns:a16="http://schemas.microsoft.com/office/drawing/2014/main" id="{A92AEFFF-2A27-4DEF-9AB6-CB72DC51988E}"/>
              </a:ext>
            </a:extLst>
          </p:cNvPr>
          <p:cNvSpPr txBox="1">
            <a:spLocks/>
          </p:cNvSpPr>
          <p:nvPr/>
        </p:nvSpPr>
        <p:spPr>
          <a:xfrm>
            <a:off x="1009477" y="669303"/>
            <a:ext cx="10173045" cy="775220"/>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nl-NL" sz="2400" dirty="0">
                <a:latin typeface="Arial" panose="020B0604020202020204" pitchFamily="34" charset="0"/>
                <a:cs typeface="Arial" panose="020B0604020202020204" pitchFamily="34" charset="0"/>
              </a:rPr>
              <a:t>De meldkamercentralist </a:t>
            </a:r>
            <a:r>
              <a:rPr lang="nl-NL" sz="2400" b="1" u="sng" dirty="0">
                <a:latin typeface="Arial" panose="020B0604020202020204" pitchFamily="34" charset="0"/>
                <a:cs typeface="Arial" panose="020B0604020202020204" pitchFamily="34" charset="0"/>
              </a:rPr>
              <a:t>adviseert</a:t>
            </a:r>
            <a:r>
              <a:rPr lang="nl-NL" sz="2400" dirty="0">
                <a:latin typeface="Arial" panose="020B0604020202020204" pitchFamily="34" charset="0"/>
                <a:cs typeface="Arial" panose="020B0604020202020204" pitchFamily="34" charset="0"/>
              </a:rPr>
              <a:t> wanneer deze richtlijn te volgen</a:t>
            </a:r>
          </a:p>
        </p:txBody>
      </p:sp>
      <p:sp>
        <p:nvSpPr>
          <p:cNvPr id="9" name="Rounded Rectangle 21">
            <a:extLst>
              <a:ext uri="{FF2B5EF4-FFF2-40B4-BE49-F238E27FC236}">
                <a16:creationId xmlns:a16="http://schemas.microsoft.com/office/drawing/2014/main" id="{620D47D4-CB4E-43A1-A439-EB6488C8EB3D}"/>
              </a:ext>
            </a:extLst>
          </p:cNvPr>
          <p:cNvSpPr>
            <a:spLocks noChangeAspect="1"/>
          </p:cNvSpPr>
          <p:nvPr/>
        </p:nvSpPr>
        <p:spPr>
          <a:xfrm>
            <a:off x="6265873" y="3665364"/>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borstcompressies</a:t>
            </a:r>
          </a:p>
          <a:p>
            <a:pPr algn="ctr"/>
            <a:r>
              <a:rPr lang="en-US" sz="2200" b="1" strike="dblStrike" dirty="0">
                <a:latin typeface="Arial" pitchFamily="34" charset="0"/>
                <a:cs typeface="Arial" pitchFamily="34" charset="0"/>
              </a:rPr>
              <a:t>2 </a:t>
            </a:r>
            <a:r>
              <a:rPr lang="en-US" sz="2200" b="1" strike="dblStrike" dirty="0" err="1">
                <a:latin typeface="Arial" pitchFamily="34" charset="0"/>
                <a:cs typeface="Arial" pitchFamily="34" charset="0"/>
              </a:rPr>
              <a:t>beademingen</a:t>
            </a:r>
            <a:endParaRPr lang="en-US" sz="2200" b="1" strike="dblStrike" dirty="0">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909C7C5E-C849-439C-B5C3-7BD9CAE3D0FB}"/>
              </a:ext>
            </a:extLst>
          </p:cNvPr>
          <p:cNvSpPr>
            <a:spLocks noChangeAspect="1"/>
          </p:cNvSpPr>
          <p:nvPr/>
        </p:nvSpPr>
        <p:spPr>
          <a:xfrm>
            <a:off x="6265873" y="2077525"/>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a:t>
            </a:r>
            <a:r>
              <a:rPr lang="en-US" sz="2200" b="1" dirty="0" err="1">
                <a:latin typeface="Arial" pitchFamily="34" charset="0"/>
                <a:cs typeface="Arial" pitchFamily="34" charset="0"/>
              </a:rPr>
              <a:t>laat</a:t>
            </a:r>
            <a:r>
              <a:rPr lang="en-US" sz="2200" b="1" dirty="0">
                <a:latin typeface="Arial" pitchFamily="34" charset="0"/>
                <a:cs typeface="Arial" pitchFamily="34" charset="0"/>
              </a:rPr>
              <a:t>) 112 </a:t>
            </a:r>
            <a:r>
              <a:rPr lang="en-US" sz="2200" b="1" dirty="0" err="1">
                <a:latin typeface="Arial" pitchFamily="34" charset="0"/>
                <a:cs typeface="Arial" pitchFamily="34" charset="0"/>
              </a:rPr>
              <a:t>bellen</a:t>
            </a:r>
            <a:r>
              <a:rPr lang="en-US" sz="2200" b="1" dirty="0">
                <a:latin typeface="Arial" pitchFamily="34" charset="0"/>
                <a:cs typeface="Arial" pitchFamily="34" charset="0"/>
              </a:rPr>
              <a:t> + AED</a:t>
            </a:r>
          </a:p>
        </p:txBody>
      </p:sp>
      <p:sp>
        <p:nvSpPr>
          <p:cNvPr id="11" name="Rounded Rectangle 23">
            <a:extLst>
              <a:ext uri="{FF2B5EF4-FFF2-40B4-BE49-F238E27FC236}">
                <a16:creationId xmlns:a16="http://schemas.microsoft.com/office/drawing/2014/main" id="{161606DC-91BB-4B6B-B657-44FD8482DD0B}"/>
              </a:ext>
            </a:extLst>
          </p:cNvPr>
          <p:cNvSpPr>
            <a:spLocks noChangeAspect="1"/>
          </p:cNvSpPr>
          <p:nvPr/>
        </p:nvSpPr>
        <p:spPr>
          <a:xfrm>
            <a:off x="6265873" y="2606488"/>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trike="dblStrike" dirty="0">
                <a:latin typeface="Arial" pitchFamily="34" charset="0"/>
                <a:cs typeface="Arial" pitchFamily="34" charset="0"/>
              </a:rPr>
              <a:t>Open </a:t>
            </a:r>
            <a:r>
              <a:rPr lang="en-US" sz="2200" b="1" strike="dblStrike" dirty="0" err="1">
                <a:latin typeface="Arial" pitchFamily="34" charset="0"/>
                <a:cs typeface="Arial" pitchFamily="34" charset="0"/>
              </a:rPr>
              <a:t>luchtweg</a:t>
            </a:r>
            <a:endParaRPr lang="en-US" sz="2200" b="1" strike="dblStrike" dirty="0">
              <a:latin typeface="Arial" pitchFamily="34" charset="0"/>
              <a:cs typeface="Arial" pitchFamily="34" charset="0"/>
            </a:endParaRPr>
          </a:p>
        </p:txBody>
      </p:sp>
      <p:sp>
        <p:nvSpPr>
          <p:cNvPr id="12" name="Rounded Rectangle 24">
            <a:extLst>
              <a:ext uri="{FF2B5EF4-FFF2-40B4-BE49-F238E27FC236}">
                <a16:creationId xmlns:a16="http://schemas.microsoft.com/office/drawing/2014/main" id="{9D24D519-60AE-49F2-BF40-23D34FD19AD6}"/>
              </a:ext>
            </a:extLst>
          </p:cNvPr>
          <p:cNvSpPr>
            <a:spLocks noChangeAspect="1"/>
          </p:cNvSpPr>
          <p:nvPr/>
        </p:nvSpPr>
        <p:spPr>
          <a:xfrm>
            <a:off x="6265873" y="1552205"/>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Slachtoffer</a:t>
            </a:r>
            <a:r>
              <a:rPr lang="en-US" sz="2200" b="1" dirty="0">
                <a:latin typeface="Arial" pitchFamily="34" charset="0"/>
                <a:cs typeface="Arial" pitchFamily="34" charset="0"/>
              </a:rPr>
              <a:t> </a:t>
            </a:r>
            <a:r>
              <a:rPr lang="en-US" sz="2200" b="1" dirty="0" err="1">
                <a:latin typeface="Arial" pitchFamily="34" charset="0"/>
                <a:cs typeface="Arial" pitchFamily="34" charset="0"/>
              </a:rPr>
              <a:t>reageert</a:t>
            </a:r>
            <a:r>
              <a:rPr lang="en-US" sz="2200" b="1" dirty="0">
                <a:latin typeface="Arial" pitchFamily="34" charset="0"/>
                <a:cs typeface="Arial" pitchFamily="34" charset="0"/>
              </a:rPr>
              <a:t> </a:t>
            </a:r>
            <a:r>
              <a:rPr lang="en-US" sz="2200" b="1" dirty="0" err="1">
                <a:latin typeface="Arial" pitchFamily="34" charset="0"/>
                <a:cs typeface="Arial" pitchFamily="34" charset="0"/>
              </a:rPr>
              <a:t>niet</a:t>
            </a:r>
            <a:endParaRPr lang="en-US" sz="2200" b="1" dirty="0">
              <a:latin typeface="Arial" pitchFamily="34" charset="0"/>
              <a:cs typeface="Arial" pitchFamily="34" charset="0"/>
            </a:endParaRPr>
          </a:p>
        </p:txBody>
      </p:sp>
      <p:sp>
        <p:nvSpPr>
          <p:cNvPr id="13" name="Rounded Rectangle 25">
            <a:extLst>
              <a:ext uri="{FF2B5EF4-FFF2-40B4-BE49-F238E27FC236}">
                <a16:creationId xmlns:a16="http://schemas.microsoft.com/office/drawing/2014/main" id="{53D680FB-36B4-413C-A245-F35F4E4EBD78}"/>
              </a:ext>
            </a:extLst>
          </p:cNvPr>
          <p:cNvSpPr>
            <a:spLocks noChangeAspect="1"/>
          </p:cNvSpPr>
          <p:nvPr/>
        </p:nvSpPr>
        <p:spPr>
          <a:xfrm>
            <a:off x="6265873" y="3135451"/>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latin typeface="Arial" pitchFamily="34" charset="0"/>
                <a:cs typeface="Arial" pitchFamily="34" charset="0"/>
              </a:rPr>
              <a:t>Ademhaling</a:t>
            </a:r>
            <a:r>
              <a:rPr lang="en-US" sz="2100" b="1" dirty="0">
                <a:latin typeface="Arial" pitchFamily="34" charset="0"/>
                <a:cs typeface="Arial" pitchFamily="34" charset="0"/>
              </a:rPr>
              <a:t> </a:t>
            </a:r>
            <a:r>
              <a:rPr lang="en-US" sz="2100" b="1" dirty="0" err="1">
                <a:latin typeface="Arial" pitchFamily="34" charset="0"/>
                <a:cs typeface="Arial" pitchFamily="34" charset="0"/>
              </a:rPr>
              <a:t>niet</a:t>
            </a:r>
            <a:r>
              <a:rPr lang="en-US" sz="2100" b="1" dirty="0">
                <a:latin typeface="Arial" pitchFamily="34" charset="0"/>
                <a:cs typeface="Arial" pitchFamily="34" charset="0"/>
              </a:rPr>
              <a:t> </a:t>
            </a:r>
            <a:r>
              <a:rPr lang="en-US" sz="2100" b="1" dirty="0" err="1">
                <a:latin typeface="Arial" pitchFamily="34" charset="0"/>
                <a:cs typeface="Arial" pitchFamily="34" charset="0"/>
              </a:rPr>
              <a:t>normaal</a:t>
            </a:r>
            <a:endParaRPr lang="en-US" sz="2100" b="1" dirty="0">
              <a:latin typeface="Arial" pitchFamily="34" charset="0"/>
              <a:cs typeface="Arial" pitchFamily="34" charset="0"/>
            </a:endParaRPr>
          </a:p>
        </p:txBody>
      </p:sp>
      <p:sp>
        <p:nvSpPr>
          <p:cNvPr id="14" name="Rounded Rectangle 27">
            <a:extLst>
              <a:ext uri="{FF2B5EF4-FFF2-40B4-BE49-F238E27FC236}">
                <a16:creationId xmlns:a16="http://schemas.microsoft.com/office/drawing/2014/main" id="{DBE08876-E629-43CD-80AB-EB4898895A63}"/>
              </a:ext>
            </a:extLst>
          </p:cNvPr>
          <p:cNvSpPr>
            <a:spLocks noChangeAspect="1"/>
          </p:cNvSpPr>
          <p:nvPr/>
        </p:nvSpPr>
        <p:spPr>
          <a:xfrm>
            <a:off x="6265873" y="4521399"/>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Ga door 30:2</a:t>
            </a:r>
          </a:p>
        </p:txBody>
      </p:sp>
      <p:sp>
        <p:nvSpPr>
          <p:cNvPr id="15" name="Rounded Rectangle 27">
            <a:extLst>
              <a:ext uri="{FF2B5EF4-FFF2-40B4-BE49-F238E27FC236}">
                <a16:creationId xmlns:a16="http://schemas.microsoft.com/office/drawing/2014/main" id="{2DF99A59-F610-4F5A-812A-C3869EE723AD}"/>
              </a:ext>
            </a:extLst>
          </p:cNvPr>
          <p:cNvSpPr>
            <a:spLocks/>
          </p:cNvSpPr>
          <p:nvPr/>
        </p:nvSpPr>
        <p:spPr>
          <a:xfrm>
            <a:off x="6265873" y="5050302"/>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Activeer</a:t>
            </a:r>
            <a:r>
              <a:rPr lang="en-US" sz="2200" b="1" dirty="0">
                <a:latin typeface="Arial" pitchFamily="34" charset="0"/>
                <a:cs typeface="Arial" pitchFamily="34" charset="0"/>
              </a:rPr>
              <a:t> AED, </a:t>
            </a:r>
          </a:p>
          <a:p>
            <a:pPr algn="ctr"/>
            <a:r>
              <a:rPr lang="en-US" sz="2200" b="1" dirty="0" err="1">
                <a:latin typeface="Arial" pitchFamily="34" charset="0"/>
                <a:cs typeface="Arial" pitchFamily="34" charset="0"/>
              </a:rPr>
              <a:t>zodra</a:t>
            </a:r>
            <a:r>
              <a:rPr lang="en-US" sz="2200" b="1" dirty="0">
                <a:latin typeface="Arial" pitchFamily="34" charset="0"/>
                <a:cs typeface="Arial" pitchFamily="34" charset="0"/>
              </a:rPr>
              <a:t> </a:t>
            </a:r>
            <a:r>
              <a:rPr lang="en-US" sz="2200" b="1" dirty="0" err="1">
                <a:latin typeface="Arial" pitchFamily="34" charset="0"/>
                <a:cs typeface="Arial" pitchFamily="34" charset="0"/>
              </a:rPr>
              <a:t>deze</a:t>
            </a:r>
            <a:r>
              <a:rPr lang="en-US" sz="2200" b="1" dirty="0">
                <a:latin typeface="Arial" pitchFamily="34" charset="0"/>
                <a:cs typeface="Arial" pitchFamily="34" charset="0"/>
              </a:rPr>
              <a:t> </a:t>
            </a:r>
            <a:r>
              <a:rPr lang="en-US" sz="2200" b="1" dirty="0" err="1">
                <a:latin typeface="Arial" pitchFamily="34" charset="0"/>
                <a:cs typeface="Arial" pitchFamily="34" charset="0"/>
              </a:rPr>
              <a:t>er</a:t>
            </a:r>
            <a:r>
              <a:rPr lang="en-US" sz="2200" b="1" dirty="0">
                <a:latin typeface="Arial" pitchFamily="34" charset="0"/>
                <a:cs typeface="Arial" pitchFamily="34" charset="0"/>
              </a:rPr>
              <a:t> is</a:t>
            </a:r>
          </a:p>
        </p:txBody>
      </p:sp>
      <p:sp>
        <p:nvSpPr>
          <p:cNvPr id="16" name="Pijl: omlaag 15">
            <a:extLst>
              <a:ext uri="{FF2B5EF4-FFF2-40B4-BE49-F238E27FC236}">
                <a16:creationId xmlns:a16="http://schemas.microsoft.com/office/drawing/2014/main" id="{2F9C7FC1-A7E3-42CF-BF94-154073A26100}"/>
              </a:ext>
            </a:extLst>
          </p:cNvPr>
          <p:cNvSpPr/>
          <p:nvPr/>
        </p:nvSpPr>
        <p:spPr>
          <a:xfrm>
            <a:off x="9825214" y="1552205"/>
            <a:ext cx="852023" cy="4326203"/>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dirty="0">
                <a:latin typeface="Arial" panose="020B0604020202020204" pitchFamily="34" charset="0"/>
                <a:cs typeface="Arial" panose="020B0604020202020204" pitchFamily="34" charset="0"/>
              </a:rPr>
              <a:t>Let op veiligheid</a:t>
            </a:r>
          </a:p>
        </p:txBody>
      </p:sp>
      <p:sp>
        <p:nvSpPr>
          <p:cNvPr id="17" name="Tekstballon: rechthoek met afgeronde hoeken 16">
            <a:extLst>
              <a:ext uri="{FF2B5EF4-FFF2-40B4-BE49-F238E27FC236}">
                <a16:creationId xmlns:a16="http://schemas.microsoft.com/office/drawing/2014/main" id="{14EB140E-D2FC-4030-8A1C-C5FEA2853307}"/>
              </a:ext>
            </a:extLst>
          </p:cNvPr>
          <p:cNvSpPr/>
          <p:nvPr/>
        </p:nvSpPr>
        <p:spPr>
          <a:xfrm>
            <a:off x="1932720" y="1750055"/>
            <a:ext cx="3344090" cy="1079863"/>
          </a:xfrm>
          <a:prstGeom prst="wedgeRoundRectCallout">
            <a:avLst>
              <a:gd name="adj1" fmla="val 78334"/>
              <a:gd name="adj2" fmla="val 47271"/>
              <a:gd name="adj3" fmla="val 16667"/>
            </a:avLst>
          </a:prstGeom>
          <a:solidFill>
            <a:srgbClr val="FFD400"/>
          </a:solidFill>
          <a:ln w="34925">
            <a:solidFill>
              <a:srgbClr val="084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084077"/>
                </a:solidFill>
              </a:rPr>
              <a:t>Open de luchtweg </a:t>
            </a:r>
            <a:r>
              <a:rPr lang="nl-NL" sz="2000" b="1" u="sng" dirty="0">
                <a:solidFill>
                  <a:srgbClr val="084077"/>
                </a:solidFill>
              </a:rPr>
              <a:t>NIET</a:t>
            </a:r>
          </a:p>
          <a:p>
            <a:pPr algn="ctr"/>
            <a:endParaRPr lang="nl-NL" sz="1200" b="1" dirty="0">
              <a:solidFill>
                <a:srgbClr val="084077"/>
              </a:solidFill>
            </a:endParaRPr>
          </a:p>
          <a:p>
            <a:pPr algn="ctr"/>
            <a:r>
              <a:rPr lang="nl-NL" b="1" dirty="0">
                <a:solidFill>
                  <a:srgbClr val="084077"/>
                </a:solidFill>
              </a:rPr>
              <a:t>Controleer door </a:t>
            </a:r>
            <a:r>
              <a:rPr lang="nl-NL" b="1" u="sng" dirty="0">
                <a:solidFill>
                  <a:srgbClr val="084077"/>
                </a:solidFill>
              </a:rPr>
              <a:t>alleen</a:t>
            </a:r>
            <a:r>
              <a:rPr lang="nl-NL" b="1" dirty="0">
                <a:solidFill>
                  <a:srgbClr val="084077"/>
                </a:solidFill>
              </a:rPr>
              <a:t> te kijken</a:t>
            </a:r>
          </a:p>
          <a:p>
            <a:pPr algn="ctr"/>
            <a:endParaRPr lang="nl-NL" b="1" dirty="0">
              <a:solidFill>
                <a:srgbClr val="084077"/>
              </a:solidFill>
            </a:endParaRPr>
          </a:p>
        </p:txBody>
      </p:sp>
      <p:sp>
        <p:nvSpPr>
          <p:cNvPr id="18" name="Tekstballon: rechthoek met afgeronde hoeken 17">
            <a:extLst>
              <a:ext uri="{FF2B5EF4-FFF2-40B4-BE49-F238E27FC236}">
                <a16:creationId xmlns:a16="http://schemas.microsoft.com/office/drawing/2014/main" id="{B5D8802D-8602-4D6D-A838-990DCB156907}"/>
              </a:ext>
            </a:extLst>
          </p:cNvPr>
          <p:cNvSpPr/>
          <p:nvPr/>
        </p:nvSpPr>
        <p:spPr>
          <a:xfrm>
            <a:off x="1932720" y="3951982"/>
            <a:ext cx="3344090" cy="1803475"/>
          </a:xfrm>
          <a:prstGeom prst="wedgeRoundRectCallout">
            <a:avLst>
              <a:gd name="adj1" fmla="val 80156"/>
              <a:gd name="adj2" fmla="val -44385"/>
              <a:gd name="adj3" fmla="val 16667"/>
            </a:avLst>
          </a:prstGeom>
          <a:solidFill>
            <a:srgbClr val="FFD400"/>
          </a:solidFill>
          <a:ln w="34925">
            <a:solidFill>
              <a:srgbClr val="084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rgbClr val="084077"/>
              </a:solidFill>
            </a:endParaRPr>
          </a:p>
          <a:p>
            <a:pPr marL="285750" indent="-285750">
              <a:buFont typeface="Arial" panose="020B0604020202020204" pitchFamily="34" charset="0"/>
              <a:buChar char="•"/>
            </a:pPr>
            <a:r>
              <a:rPr lang="nl-NL" b="1" dirty="0">
                <a:solidFill>
                  <a:srgbClr val="084077"/>
                </a:solidFill>
              </a:rPr>
              <a:t>Bedek mond en neus </a:t>
            </a:r>
          </a:p>
          <a:p>
            <a:endParaRPr lang="nl-NL" b="1" dirty="0">
              <a:solidFill>
                <a:srgbClr val="084077"/>
              </a:solidFill>
            </a:endParaRPr>
          </a:p>
          <a:p>
            <a:pPr marL="285750" indent="-285750">
              <a:buFont typeface="Arial" panose="020B0604020202020204" pitchFamily="34" charset="0"/>
              <a:buChar char="•"/>
            </a:pPr>
            <a:r>
              <a:rPr lang="nl-NL" b="1" dirty="0">
                <a:solidFill>
                  <a:srgbClr val="084077"/>
                </a:solidFill>
              </a:rPr>
              <a:t>Geef ononderbroken borstcompressies en </a:t>
            </a:r>
            <a:r>
              <a:rPr lang="nl-NL" b="1" u="sng" dirty="0">
                <a:solidFill>
                  <a:srgbClr val="084077"/>
                </a:solidFill>
              </a:rPr>
              <a:t>GEEN</a:t>
            </a:r>
            <a:r>
              <a:rPr lang="nl-NL" b="1" dirty="0">
                <a:solidFill>
                  <a:srgbClr val="084077"/>
                </a:solidFill>
              </a:rPr>
              <a:t> beademingen</a:t>
            </a:r>
          </a:p>
          <a:p>
            <a:pPr algn="ctr"/>
            <a:endParaRPr lang="nl-NL" b="1" dirty="0">
              <a:solidFill>
                <a:srgbClr val="084077"/>
              </a:solidFill>
            </a:endParaRPr>
          </a:p>
        </p:txBody>
      </p:sp>
    </p:spTree>
    <p:extLst>
      <p:ext uri="{BB962C8B-B14F-4D97-AF65-F5344CB8AC3E}">
        <p14:creationId xmlns:p14="http://schemas.microsoft.com/office/powerpoint/2010/main" val="3592699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A4261977-BEB9-4985-B6BA-E803BCBA2FFC}"/>
              </a:ext>
            </a:extLst>
          </p:cNvPr>
          <p:cNvSpPr/>
          <p:nvPr/>
        </p:nvSpPr>
        <p:spPr>
          <a:xfrm>
            <a:off x="2330450" y="1775442"/>
            <a:ext cx="7531100" cy="752592"/>
          </a:xfrm>
          <a:prstGeom prst="roundRect">
            <a:avLst/>
          </a:prstGeom>
          <a:noFill/>
          <a:ln w="31750">
            <a:solidFill>
              <a:srgbClr val="084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084077"/>
                </a:solidFill>
                <a:latin typeface="Arial" panose="020B0604020202020204" pitchFamily="34" charset="0"/>
                <a:cs typeface="Arial" panose="020B0604020202020204" pitchFamily="34" charset="0"/>
              </a:rPr>
              <a:t>Aanvullende vaardigheden</a:t>
            </a:r>
          </a:p>
        </p:txBody>
      </p:sp>
      <p:sp>
        <p:nvSpPr>
          <p:cNvPr id="8" name="Tijdelijke aanduiding voor inhoud 2">
            <a:extLst>
              <a:ext uri="{FF2B5EF4-FFF2-40B4-BE49-F238E27FC236}">
                <a16:creationId xmlns:a16="http://schemas.microsoft.com/office/drawing/2014/main" id="{1F598E7C-172E-45F3-AA45-8A4FA42448A3}"/>
              </a:ext>
            </a:extLst>
          </p:cNvPr>
          <p:cNvSpPr txBox="1">
            <a:spLocks/>
          </p:cNvSpPr>
          <p:nvPr/>
        </p:nvSpPr>
        <p:spPr>
          <a:xfrm>
            <a:off x="3910009" y="3057052"/>
            <a:ext cx="4371982" cy="1913013"/>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Slachtoffer op de zij draaien</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Verslikking</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Reanimatie van kinderen</a:t>
            </a:r>
          </a:p>
        </p:txBody>
      </p:sp>
    </p:spTree>
    <p:extLst>
      <p:ext uri="{BB962C8B-B14F-4D97-AF65-F5344CB8AC3E}">
        <p14:creationId xmlns:p14="http://schemas.microsoft.com/office/powerpoint/2010/main" val="45049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ACHTERGRONDINFORMATIE</a:t>
            </a:r>
            <a:endParaRPr lang="nl-NL" sz="2800" dirty="0"/>
          </a:p>
        </p:txBody>
      </p:sp>
      <p:sp>
        <p:nvSpPr>
          <p:cNvPr id="5" name="Rectangle 3">
            <a:extLst>
              <a:ext uri="{FF2B5EF4-FFF2-40B4-BE49-F238E27FC236}">
                <a16:creationId xmlns:a16="http://schemas.microsoft.com/office/drawing/2014/main" id="{6BA84D32-E04B-4F1C-B8A8-62B9566A5C58}"/>
              </a:ext>
            </a:extLst>
          </p:cNvPr>
          <p:cNvSpPr txBox="1">
            <a:spLocks noChangeArrowheads="1"/>
          </p:cNvSpPr>
          <p:nvPr/>
        </p:nvSpPr>
        <p:spPr bwMode="auto">
          <a:xfrm>
            <a:off x="2188279" y="2042183"/>
            <a:ext cx="7815442" cy="277363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90000"/>
              </a:lnSpc>
              <a:spcBef>
                <a:spcPts val="1000"/>
              </a:spcBef>
              <a:buFontTx/>
              <a:buNone/>
              <a:defRPr lang="nl-NL" sz="1400" b="0" i="0" kern="1200" smtClean="0">
                <a:solidFill>
                  <a:schemeClr val="tx1"/>
                </a:solidFill>
                <a:effectLst/>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2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Font typeface="Arial" panose="020B0604020202020204" pitchFamily="34" charset="0"/>
              <a:buChar char="•"/>
            </a:pPr>
            <a:r>
              <a:rPr lang="nl-NL" dirty="0"/>
              <a:t> </a:t>
            </a:r>
            <a:r>
              <a:rPr lang="nl-NL" sz="2800" dirty="0"/>
              <a:t>Reanimatie komt vaak voor (± 300 p/w)</a:t>
            </a:r>
          </a:p>
          <a:p>
            <a:pPr lvl="1">
              <a:lnSpc>
                <a:spcPct val="150000"/>
              </a:lnSpc>
              <a:buFont typeface="Arial" panose="020B0604020202020204" pitchFamily="34" charset="0"/>
              <a:buChar char="•"/>
            </a:pPr>
            <a:r>
              <a:rPr lang="nl-NL" sz="2800" dirty="0"/>
              <a:t> Direct handelen kan levensreddend zijn</a:t>
            </a:r>
          </a:p>
          <a:p>
            <a:pPr lvl="1">
              <a:spcBef>
                <a:spcPts val="1600"/>
              </a:spcBef>
              <a:buFont typeface="Arial"/>
              <a:buChar char="•"/>
            </a:pPr>
            <a:r>
              <a:rPr lang="en-GB" sz="2800" dirty="0"/>
              <a:t> </a:t>
            </a:r>
            <a:r>
              <a:rPr lang="en-GB" sz="2800" dirty="0" err="1"/>
              <a:t>Overleving</a:t>
            </a:r>
            <a:r>
              <a:rPr lang="en-GB" sz="2800" dirty="0"/>
              <a:t> in Nederland is </a:t>
            </a:r>
            <a:r>
              <a:rPr lang="nl-NL" sz="2800" dirty="0"/>
              <a:t>± 24% </a:t>
            </a:r>
            <a:endParaRPr lang="en-GB" sz="2800" dirty="0"/>
          </a:p>
          <a:p>
            <a:pPr lvl="1">
              <a:spcBef>
                <a:spcPts val="1600"/>
              </a:spcBef>
            </a:pPr>
            <a:r>
              <a:rPr lang="en-GB" sz="2800" i="1" dirty="0"/>
              <a:t>   - Met </a:t>
            </a:r>
            <a:r>
              <a:rPr lang="en-GB" sz="2800" i="1" dirty="0" err="1"/>
              <a:t>een</a:t>
            </a:r>
            <a:r>
              <a:rPr lang="en-GB" sz="2800" i="1" dirty="0"/>
              <a:t> </a:t>
            </a:r>
            <a:r>
              <a:rPr lang="en-GB" sz="2800" i="1" dirty="0" err="1"/>
              <a:t>goede</a:t>
            </a:r>
            <a:r>
              <a:rPr lang="en-GB" sz="2800" i="1" dirty="0"/>
              <a:t> </a:t>
            </a:r>
            <a:r>
              <a:rPr lang="en-GB" sz="2800" i="1" dirty="0" err="1"/>
              <a:t>kwaliteit</a:t>
            </a:r>
            <a:r>
              <a:rPr lang="en-GB" sz="2800" i="1" dirty="0"/>
              <a:t> van </a:t>
            </a:r>
            <a:r>
              <a:rPr lang="en-GB" sz="2800" i="1" dirty="0" err="1"/>
              <a:t>leven</a:t>
            </a:r>
            <a:endParaRPr lang="en-GB" sz="2800" i="1" dirty="0"/>
          </a:p>
        </p:txBody>
      </p:sp>
    </p:spTree>
    <p:extLst>
      <p:ext uri="{BB962C8B-B14F-4D97-AF65-F5344CB8AC3E}">
        <p14:creationId xmlns:p14="http://schemas.microsoft.com/office/powerpoint/2010/main" val="212672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2000"/>
            <a:ext cx="6094602" cy="523220"/>
          </a:xfrm>
          <a:prstGeom prst="rect">
            <a:avLst/>
          </a:prstGeom>
          <a:noFill/>
        </p:spPr>
        <p:txBody>
          <a:bodyPr wrap="square">
            <a:spAutoFit/>
          </a:bodyPr>
          <a:lstStyle/>
          <a:p>
            <a:pPr algn="ctr"/>
            <a:r>
              <a:rPr lang="nl-NL" sz="2800" b="1" dirty="0">
                <a:solidFill>
                  <a:srgbClr val="084077"/>
                </a:solidFill>
                <a:latin typeface="Arial" charset="0"/>
                <a:cs typeface="Arial" charset="0"/>
              </a:rPr>
              <a:t>OP DE ZIJ = LUCHTWEG VRIJ</a:t>
            </a:r>
            <a:endParaRPr lang="nl-NL" sz="2800" dirty="0"/>
          </a:p>
        </p:txBody>
      </p:sp>
      <p:pic>
        <p:nvPicPr>
          <p:cNvPr id="5" name="Afbeelding 4">
            <a:extLst>
              <a:ext uri="{FF2B5EF4-FFF2-40B4-BE49-F238E27FC236}">
                <a16:creationId xmlns:a16="http://schemas.microsoft.com/office/drawing/2014/main" id="{E5883412-38D1-46CB-8A14-EA890F06DE4E}"/>
              </a:ext>
            </a:extLst>
          </p:cNvPr>
          <p:cNvPicPr>
            <a:picLocks noChangeAspect="1"/>
          </p:cNvPicPr>
          <p:nvPr/>
        </p:nvPicPr>
        <p:blipFill>
          <a:blip r:embed="rId2"/>
          <a:stretch>
            <a:fillRect/>
          </a:stretch>
        </p:blipFill>
        <p:spPr>
          <a:xfrm>
            <a:off x="1232087" y="1668776"/>
            <a:ext cx="3633223" cy="3520447"/>
          </a:xfrm>
          <a:prstGeom prst="rect">
            <a:avLst/>
          </a:prstGeom>
        </p:spPr>
      </p:pic>
      <p:sp>
        <p:nvSpPr>
          <p:cNvPr id="6" name="Tijdelijke aanduiding voor inhoud 2">
            <a:extLst>
              <a:ext uri="{FF2B5EF4-FFF2-40B4-BE49-F238E27FC236}">
                <a16:creationId xmlns:a16="http://schemas.microsoft.com/office/drawing/2014/main" id="{2C228684-C514-471B-9E5A-A6A8FC5CA442}"/>
              </a:ext>
            </a:extLst>
          </p:cNvPr>
          <p:cNvSpPr txBox="1">
            <a:spLocks/>
          </p:cNvSpPr>
          <p:nvPr/>
        </p:nvSpPr>
        <p:spPr>
          <a:xfrm>
            <a:off x="6096000" y="1547999"/>
            <a:ext cx="4582850" cy="3762000"/>
          </a:xfrm>
          <a:prstGeom prst="rect">
            <a:avLst/>
          </a:prstGeom>
        </p:spPr>
        <p:txBody>
          <a:bodyPr vert="horz" lIns="0" tIns="0" rIns="0" bIns="0" rtlCol="0" anchor="ctr" anchorCtr="0">
            <a:normAutofit/>
          </a:bodyPr>
          <a:lstStyle>
            <a:lvl1pPr marL="0" indent="0" algn="l" defTabSz="914400" rtl="0" eaLnBrk="1" latinLnBrk="0" hangingPunct="1">
              <a:lnSpc>
                <a:spcPct val="90000"/>
              </a:lnSpc>
              <a:spcBef>
                <a:spcPts val="1000"/>
              </a:spcBef>
              <a:buFontTx/>
              <a:buNone/>
              <a:defRPr lang="nl-NL" sz="1400" b="0" i="0" kern="1200" smtClean="0">
                <a:solidFill>
                  <a:schemeClr val="tx1"/>
                </a:solidFill>
                <a:effectLst/>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2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Arial" panose="020B0604020202020204" pitchFamily="34" charset="0"/>
              <a:buChar char="•"/>
            </a:pPr>
            <a:r>
              <a:rPr lang="nl-NL" sz="2400" dirty="0">
                <a:cs typeface="Arial" panose="020B0604020202020204" pitchFamily="34" charset="0"/>
              </a:rPr>
              <a:t>Wanneer het slachtoffer (weer) normaal ademt of braakt: </a:t>
            </a:r>
            <a:r>
              <a:rPr lang="nl-NL" sz="2400" i="1" u="sng" dirty="0">
                <a:cs typeface="Arial" panose="020B0604020202020204" pitchFamily="34" charset="0"/>
              </a:rPr>
              <a:t>draai het slachtoffer op de zij</a:t>
            </a:r>
          </a:p>
          <a:p>
            <a:pPr marL="342900" indent="-342900">
              <a:spcBef>
                <a:spcPts val="1200"/>
              </a:spcBef>
              <a:buFont typeface="Arial" panose="020B0604020202020204" pitchFamily="34" charset="0"/>
              <a:buChar char="•"/>
            </a:pPr>
            <a:r>
              <a:rPr lang="nl-NL" sz="2400" dirty="0">
                <a:cs typeface="Arial" panose="020B0604020202020204" pitchFamily="34" charset="0"/>
              </a:rPr>
              <a:t>Laat eventuele AED elektroden zitten</a:t>
            </a:r>
          </a:p>
          <a:p>
            <a:pPr marL="342900" indent="-342900">
              <a:spcBef>
                <a:spcPts val="1200"/>
              </a:spcBef>
              <a:buFont typeface="Arial" panose="020B0604020202020204" pitchFamily="34" charset="0"/>
              <a:buChar char="•"/>
            </a:pPr>
            <a:r>
              <a:rPr lang="nl-NL" sz="2400" dirty="0">
                <a:cs typeface="Arial" panose="020B0604020202020204" pitchFamily="34" charset="0"/>
              </a:rPr>
              <a:t>Laat de AED aan staan</a:t>
            </a:r>
          </a:p>
        </p:txBody>
      </p:sp>
    </p:spTree>
    <p:extLst>
      <p:ext uri="{BB962C8B-B14F-4D97-AF65-F5344CB8AC3E}">
        <p14:creationId xmlns:p14="http://schemas.microsoft.com/office/powerpoint/2010/main" val="97981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983119" y="252000"/>
            <a:ext cx="8225759"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VERSLIKKING</a:t>
            </a:r>
            <a:endParaRPr lang="nl-NL" sz="2800" dirty="0"/>
          </a:p>
        </p:txBody>
      </p:sp>
      <p:pic>
        <p:nvPicPr>
          <p:cNvPr id="2" name="Onlinemedia 1" title="28 Reanimatie volwassene: verslikking/verstikking">
            <a:hlinkClick r:id="" action="ppaction://media"/>
            <a:extLst>
              <a:ext uri="{FF2B5EF4-FFF2-40B4-BE49-F238E27FC236}">
                <a16:creationId xmlns:a16="http://schemas.microsoft.com/office/drawing/2014/main" id="{D2CA2FD7-98E3-42EF-8540-BD8C94904EFF}"/>
              </a:ext>
            </a:extLst>
          </p:cNvPr>
          <p:cNvPicPr>
            <a:picLocks noRot="1" noChangeAspect="1"/>
          </p:cNvPicPr>
          <p:nvPr>
            <a:videoFile r:link="rId1"/>
          </p:nvPr>
        </p:nvPicPr>
        <p:blipFill>
          <a:blip r:embed="rId3"/>
          <a:stretch>
            <a:fillRect/>
          </a:stretch>
        </p:blipFill>
        <p:spPr>
          <a:xfrm>
            <a:off x="1295998" y="729000"/>
            <a:ext cx="9600000" cy="5400000"/>
          </a:xfrm>
          <a:prstGeom prst="rect">
            <a:avLst/>
          </a:prstGeom>
        </p:spPr>
      </p:pic>
    </p:spTree>
    <p:extLst>
      <p:ext uri="{BB962C8B-B14F-4D97-AF65-F5344CB8AC3E}">
        <p14:creationId xmlns:p14="http://schemas.microsoft.com/office/powerpoint/2010/main" val="27948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BEWUSTELOOS NA VERSLIKKING?</a:t>
            </a:r>
            <a:endParaRPr lang="nl-NL" sz="2800" dirty="0"/>
          </a:p>
        </p:txBody>
      </p:sp>
      <p:sp>
        <p:nvSpPr>
          <p:cNvPr id="7" name="Rectangle 3">
            <a:extLst>
              <a:ext uri="{FF2B5EF4-FFF2-40B4-BE49-F238E27FC236}">
                <a16:creationId xmlns:a16="http://schemas.microsoft.com/office/drawing/2014/main" id="{729C92F2-19ED-4084-A52F-6EEEEC7D0121}"/>
              </a:ext>
            </a:extLst>
          </p:cNvPr>
          <p:cNvSpPr txBox="1">
            <a:spLocks noChangeArrowheads="1"/>
          </p:cNvSpPr>
          <p:nvPr/>
        </p:nvSpPr>
        <p:spPr bwMode="auto">
          <a:xfrm>
            <a:off x="6096000" y="3190953"/>
            <a:ext cx="4207497" cy="47609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GB" sz="2400" b="1" kern="0" dirty="0">
                <a:latin typeface="Arial" panose="020B0604020202020204" pitchFamily="34" charset="0"/>
                <a:cs typeface="Arial" panose="020B0604020202020204" pitchFamily="34" charset="0"/>
              </a:rPr>
              <a:t>START REANIMATIE (30:2)</a:t>
            </a:r>
          </a:p>
        </p:txBody>
      </p:sp>
      <p:pic>
        <p:nvPicPr>
          <p:cNvPr id="8" name="Afbeelding 7">
            <a:extLst>
              <a:ext uri="{FF2B5EF4-FFF2-40B4-BE49-F238E27FC236}">
                <a16:creationId xmlns:a16="http://schemas.microsoft.com/office/drawing/2014/main" id="{720BDFE0-A50E-4DAA-A91A-40FBCD313DBB}"/>
              </a:ext>
            </a:extLst>
          </p:cNvPr>
          <p:cNvPicPr>
            <a:picLocks noChangeAspect="1"/>
          </p:cNvPicPr>
          <p:nvPr/>
        </p:nvPicPr>
        <p:blipFill rotWithShape="1">
          <a:blip r:embed="rId2"/>
          <a:srcRect l="52964"/>
          <a:stretch/>
        </p:blipFill>
        <p:spPr>
          <a:xfrm>
            <a:off x="1385740" y="1205702"/>
            <a:ext cx="3428577" cy="4922689"/>
          </a:xfrm>
          <a:prstGeom prst="rect">
            <a:avLst/>
          </a:prstGeom>
        </p:spPr>
      </p:pic>
    </p:spTree>
    <p:extLst>
      <p:ext uri="{BB962C8B-B14F-4D97-AF65-F5344CB8AC3E}">
        <p14:creationId xmlns:p14="http://schemas.microsoft.com/office/powerpoint/2010/main" val="2392366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A4261977-BEB9-4985-B6BA-E803BCBA2FFC}"/>
              </a:ext>
            </a:extLst>
          </p:cNvPr>
          <p:cNvSpPr/>
          <p:nvPr/>
        </p:nvSpPr>
        <p:spPr>
          <a:xfrm>
            <a:off x="2330450" y="1775442"/>
            <a:ext cx="7531100" cy="752592"/>
          </a:xfrm>
          <a:prstGeom prst="roundRect">
            <a:avLst/>
          </a:prstGeom>
          <a:noFill/>
          <a:ln w="31750">
            <a:solidFill>
              <a:srgbClr val="084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084077"/>
                </a:solidFill>
                <a:latin typeface="Arial" panose="020B0604020202020204" pitchFamily="34" charset="0"/>
                <a:cs typeface="Arial" panose="020B0604020202020204" pitchFamily="34" charset="0"/>
              </a:rPr>
              <a:t>Aanvullende informatie</a:t>
            </a:r>
          </a:p>
        </p:txBody>
      </p:sp>
      <p:sp>
        <p:nvSpPr>
          <p:cNvPr id="4" name="Tijdelijke aanduiding voor inhoud 2">
            <a:extLst>
              <a:ext uri="{FF2B5EF4-FFF2-40B4-BE49-F238E27FC236}">
                <a16:creationId xmlns:a16="http://schemas.microsoft.com/office/drawing/2014/main" id="{0D487FCD-A7B0-49E2-89EB-9B8344D93CFD}"/>
              </a:ext>
            </a:extLst>
          </p:cNvPr>
          <p:cNvSpPr txBox="1">
            <a:spLocks/>
          </p:cNvSpPr>
          <p:nvPr/>
        </p:nvSpPr>
        <p:spPr>
          <a:xfrm>
            <a:off x="4019975" y="2676718"/>
            <a:ext cx="4152049" cy="2541512"/>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pPr>
            <a:endParaRPr lang="nl-NL" sz="2200" dirty="0">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Niet-reanimeren verklaring</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HartslagNu</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Hulpmiddelen</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Opfristrainingen</a:t>
            </a:r>
          </a:p>
        </p:txBody>
      </p:sp>
    </p:spTree>
    <p:extLst>
      <p:ext uri="{BB962C8B-B14F-4D97-AF65-F5344CB8AC3E}">
        <p14:creationId xmlns:p14="http://schemas.microsoft.com/office/powerpoint/2010/main" val="3420764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BIJ KINDEREN</a:t>
            </a:r>
            <a:endParaRPr lang="nl-NL" sz="2800" dirty="0"/>
          </a:p>
        </p:txBody>
      </p:sp>
      <p:sp>
        <p:nvSpPr>
          <p:cNvPr id="5" name="Rectangle 3">
            <a:extLst>
              <a:ext uri="{FF2B5EF4-FFF2-40B4-BE49-F238E27FC236}">
                <a16:creationId xmlns:a16="http://schemas.microsoft.com/office/drawing/2014/main" id="{26B46F78-8F0D-49D5-A29A-CEB0ABE06D62}"/>
              </a:ext>
            </a:extLst>
          </p:cNvPr>
          <p:cNvSpPr txBox="1">
            <a:spLocks noChangeArrowheads="1"/>
          </p:cNvSpPr>
          <p:nvPr/>
        </p:nvSpPr>
        <p:spPr bwMode="auto">
          <a:xfrm>
            <a:off x="6096000" y="2616465"/>
            <a:ext cx="4296231" cy="162506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eaLnBrk="1" hangingPunct="1">
              <a:spcBef>
                <a:spcPts val="0"/>
              </a:spcBef>
            </a:pPr>
            <a:r>
              <a:rPr lang="en-GB" sz="2400" kern="0" dirty="0">
                <a:latin typeface="Arial" panose="020B0604020202020204" pitchFamily="34" charset="0"/>
                <a:cs typeface="Arial" panose="020B0604020202020204" pitchFamily="34" charset="0"/>
              </a:rPr>
              <a:t>Doe wat je </a:t>
            </a:r>
            <a:r>
              <a:rPr lang="en-GB" sz="2400" kern="0" dirty="0" err="1">
                <a:latin typeface="Arial" panose="020B0604020202020204" pitchFamily="34" charset="0"/>
                <a:cs typeface="Arial" panose="020B0604020202020204" pitchFamily="34" charset="0"/>
              </a:rPr>
              <a:t>hebt</a:t>
            </a:r>
            <a:r>
              <a:rPr lang="en-GB" sz="2400" kern="0" dirty="0">
                <a:latin typeface="Arial" panose="020B0604020202020204" pitchFamily="34" charset="0"/>
                <a:cs typeface="Arial" panose="020B0604020202020204" pitchFamily="34" charset="0"/>
              </a:rPr>
              <a:t> </a:t>
            </a:r>
            <a:r>
              <a:rPr lang="en-GB" sz="2400" kern="0" dirty="0" err="1">
                <a:latin typeface="Arial" panose="020B0604020202020204" pitchFamily="34" charset="0"/>
                <a:cs typeface="Arial" panose="020B0604020202020204" pitchFamily="34" charset="0"/>
              </a:rPr>
              <a:t>geleerd</a:t>
            </a:r>
            <a:r>
              <a:rPr lang="en-GB" sz="2400" kern="0" dirty="0">
                <a:latin typeface="Arial" panose="020B0604020202020204" pitchFamily="34" charset="0"/>
                <a:cs typeface="Arial" panose="020B0604020202020204" pitchFamily="34" charset="0"/>
              </a:rPr>
              <a:t>!</a:t>
            </a:r>
          </a:p>
          <a:p>
            <a:pPr eaLnBrk="1" hangingPunct="1">
              <a:spcBef>
                <a:spcPts val="0"/>
              </a:spcBef>
            </a:pPr>
            <a:endParaRPr lang="en-GB" sz="2400" kern="0" dirty="0">
              <a:latin typeface="Arial" panose="020B0604020202020204" pitchFamily="34" charset="0"/>
              <a:cs typeface="Arial" panose="020B0604020202020204" pitchFamily="34" charset="0"/>
            </a:endParaRPr>
          </a:p>
          <a:p>
            <a:pPr eaLnBrk="1" hangingPunct="1">
              <a:spcBef>
                <a:spcPts val="0"/>
              </a:spcBef>
            </a:pPr>
            <a:r>
              <a:rPr lang="en-GB" sz="2400" kern="0" dirty="0" err="1">
                <a:latin typeface="Arial" panose="020B0604020202020204" pitchFamily="34" charset="0"/>
                <a:cs typeface="Arial" panose="020B0604020202020204" pitchFamily="34" charset="0"/>
              </a:rPr>
              <a:t>Diepte</a:t>
            </a:r>
            <a:r>
              <a:rPr lang="en-GB" sz="2400" kern="0" dirty="0">
                <a:latin typeface="Arial" panose="020B0604020202020204" pitchFamily="34" charset="0"/>
                <a:cs typeface="Arial" panose="020B0604020202020204" pitchFamily="34" charset="0"/>
              </a:rPr>
              <a:t> borstcompressies 1/3 van de </a:t>
            </a:r>
            <a:r>
              <a:rPr lang="en-GB" sz="2400" kern="0" dirty="0" err="1">
                <a:latin typeface="Arial" panose="020B0604020202020204" pitchFamily="34" charset="0"/>
                <a:cs typeface="Arial" panose="020B0604020202020204" pitchFamily="34" charset="0"/>
              </a:rPr>
              <a:t>borstkas</a:t>
            </a:r>
            <a:endParaRPr lang="en-GB" sz="2400" kern="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97E1893A-4AE6-4102-BAA1-E09B572A6EEC}"/>
              </a:ext>
            </a:extLst>
          </p:cNvPr>
          <p:cNvPicPr>
            <a:picLocks noChangeAspect="1"/>
          </p:cNvPicPr>
          <p:nvPr/>
        </p:nvPicPr>
        <p:blipFill rotWithShape="1">
          <a:blip r:embed="rId2"/>
          <a:srcRect l="3382" t="6587" r="12361"/>
          <a:stretch/>
        </p:blipFill>
        <p:spPr>
          <a:xfrm>
            <a:off x="236825" y="1404912"/>
            <a:ext cx="5477068" cy="4048173"/>
          </a:xfrm>
          <a:prstGeom prst="rect">
            <a:avLst/>
          </a:prstGeom>
        </p:spPr>
      </p:pic>
    </p:spTree>
    <p:extLst>
      <p:ext uri="{BB962C8B-B14F-4D97-AF65-F5344CB8AC3E}">
        <p14:creationId xmlns:p14="http://schemas.microsoft.com/office/powerpoint/2010/main" val="2207931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NIET REANIMEREN VERKLARING</a:t>
            </a:r>
            <a:endParaRPr lang="nl-NL" sz="2800" dirty="0"/>
          </a:p>
        </p:txBody>
      </p:sp>
      <p:sp>
        <p:nvSpPr>
          <p:cNvPr id="5" name="Rectangle 3">
            <a:extLst>
              <a:ext uri="{FF2B5EF4-FFF2-40B4-BE49-F238E27FC236}">
                <a16:creationId xmlns:a16="http://schemas.microsoft.com/office/drawing/2014/main" id="{A7285383-6974-4CB1-A17F-5E18A1708DAF}"/>
              </a:ext>
            </a:extLst>
          </p:cNvPr>
          <p:cNvSpPr txBox="1">
            <a:spLocks noChangeArrowheads="1"/>
          </p:cNvSpPr>
          <p:nvPr/>
        </p:nvSpPr>
        <p:spPr bwMode="auto">
          <a:xfrm>
            <a:off x="6096000" y="2799501"/>
            <a:ext cx="5128181" cy="125899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lgn="ctr">
              <a:spcBef>
                <a:spcPts val="1200"/>
              </a:spcBef>
              <a:buNone/>
            </a:pPr>
            <a:r>
              <a:rPr lang="nl-NL" sz="2400" kern="0" dirty="0">
                <a:latin typeface="Arial" panose="020B0604020202020204" pitchFamily="34" charset="0"/>
                <a:cs typeface="Arial" panose="020B0604020202020204" pitchFamily="34" charset="0"/>
              </a:rPr>
              <a:t>Penning, tatoeage of wilsverklaring, in schrift en direct herleidbaar naar het slachtoffer</a:t>
            </a:r>
          </a:p>
        </p:txBody>
      </p:sp>
      <p:pic>
        <p:nvPicPr>
          <p:cNvPr id="6" name="Picture 3">
            <a:extLst>
              <a:ext uri="{FF2B5EF4-FFF2-40B4-BE49-F238E27FC236}">
                <a16:creationId xmlns:a16="http://schemas.microsoft.com/office/drawing/2014/main" id="{7817951A-550E-4C5E-89D0-57879D54D0C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089" y="1852612"/>
            <a:ext cx="4206875" cy="315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6165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BURGERHULPVERLENING</a:t>
            </a:r>
            <a:endParaRPr lang="nl-NL" sz="2800" dirty="0"/>
          </a:p>
        </p:txBody>
      </p:sp>
      <p:sp>
        <p:nvSpPr>
          <p:cNvPr id="7" name="Tijdelijke aanduiding voor inhoud 2">
            <a:extLst>
              <a:ext uri="{FF2B5EF4-FFF2-40B4-BE49-F238E27FC236}">
                <a16:creationId xmlns:a16="http://schemas.microsoft.com/office/drawing/2014/main" id="{7AC9FE3B-A01B-4D4C-A4FF-C0073602A819}"/>
              </a:ext>
            </a:extLst>
          </p:cNvPr>
          <p:cNvSpPr txBox="1">
            <a:spLocks/>
          </p:cNvSpPr>
          <p:nvPr/>
        </p:nvSpPr>
        <p:spPr>
          <a:xfrm>
            <a:off x="7230357" y="2936010"/>
            <a:ext cx="5600061" cy="985980"/>
          </a:xfrm>
          <a:prstGeom prst="rect">
            <a:avLst/>
          </a:prstGeom>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spcBef>
                <a:spcPts val="600"/>
              </a:spcBef>
              <a:buNone/>
            </a:pPr>
            <a:r>
              <a:rPr lang="nl-NL" sz="2400" dirty="0">
                <a:latin typeface="Arial" panose="020B0604020202020204" pitchFamily="34" charset="0"/>
                <a:cs typeface="Arial" panose="020B0604020202020204" pitchFamily="34" charset="0"/>
              </a:rPr>
              <a:t>Burgerhulpverleners meld u aan</a:t>
            </a:r>
          </a:p>
          <a:p>
            <a:pPr marL="0" indent="0">
              <a:spcBef>
                <a:spcPts val="600"/>
              </a:spcBef>
              <a:buNone/>
            </a:pPr>
            <a:endParaRPr lang="nl-NL" sz="2400" dirty="0">
              <a:latin typeface="Arial" panose="020B0604020202020204" pitchFamily="34" charset="0"/>
              <a:cs typeface="Arial" panose="020B0604020202020204" pitchFamily="34" charset="0"/>
            </a:endParaRPr>
          </a:p>
          <a:p>
            <a:pPr marL="0" indent="0">
              <a:spcBef>
                <a:spcPts val="600"/>
              </a:spcBef>
              <a:buNone/>
            </a:pPr>
            <a:r>
              <a:rPr lang="nl-NL" sz="2400" dirty="0">
                <a:latin typeface="Arial" panose="020B0604020202020204" pitchFamily="34" charset="0"/>
                <a:cs typeface="Arial" panose="020B0604020202020204" pitchFamily="34" charset="0"/>
              </a:rPr>
              <a:t>AED eigenaren registreer uw AED</a:t>
            </a:r>
            <a:endParaRPr lang="nl-NL" sz="2400" i="1" u="sng" dirty="0">
              <a:solidFill>
                <a:srgbClr val="FF0000"/>
              </a:solidFill>
              <a:latin typeface="Arial" panose="020B0604020202020204" pitchFamily="34" charset="0"/>
              <a:cs typeface="Arial" panose="020B0604020202020204" pitchFamily="34" charset="0"/>
            </a:endParaRPr>
          </a:p>
        </p:txBody>
      </p:sp>
      <p:pic>
        <p:nvPicPr>
          <p:cNvPr id="2" name="Onlinemedia 1" title="HartslagNu - Word burgerhulpverlener en help levens redden.mp4">
            <a:hlinkClick r:id="" action="ppaction://media"/>
            <a:extLst>
              <a:ext uri="{FF2B5EF4-FFF2-40B4-BE49-F238E27FC236}">
                <a16:creationId xmlns:a16="http://schemas.microsoft.com/office/drawing/2014/main" id="{8E4A2102-CBCE-4C37-9D81-499E9C04B90F}"/>
              </a:ext>
            </a:extLst>
          </p:cNvPr>
          <p:cNvPicPr>
            <a:picLocks noRot="1" noChangeAspect="1"/>
          </p:cNvPicPr>
          <p:nvPr>
            <a:videoFile r:link="rId1"/>
          </p:nvPr>
        </p:nvPicPr>
        <p:blipFill>
          <a:blip r:embed="rId3"/>
          <a:stretch>
            <a:fillRect/>
          </a:stretch>
        </p:blipFill>
        <p:spPr>
          <a:xfrm>
            <a:off x="118359" y="1476473"/>
            <a:ext cx="6942318" cy="3905054"/>
          </a:xfrm>
          <a:prstGeom prst="rect">
            <a:avLst/>
          </a:prstGeom>
        </p:spPr>
      </p:pic>
    </p:spTree>
    <p:extLst>
      <p:ext uri="{BB962C8B-B14F-4D97-AF65-F5344CB8AC3E}">
        <p14:creationId xmlns:p14="http://schemas.microsoft.com/office/powerpoint/2010/main" val="130873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HULPMIDDELEN</a:t>
            </a:r>
            <a:endParaRPr lang="nl-NL" sz="2800" dirty="0"/>
          </a:p>
        </p:txBody>
      </p:sp>
      <p:sp>
        <p:nvSpPr>
          <p:cNvPr id="7" name="Tijdelijke aanduiding voor inhoud 2">
            <a:extLst>
              <a:ext uri="{FF2B5EF4-FFF2-40B4-BE49-F238E27FC236}">
                <a16:creationId xmlns:a16="http://schemas.microsoft.com/office/drawing/2014/main" id="{F6B313B1-F979-4A0E-8C3E-43CCEA7B8F61}"/>
              </a:ext>
            </a:extLst>
          </p:cNvPr>
          <p:cNvSpPr txBox="1">
            <a:spLocks/>
          </p:cNvSpPr>
          <p:nvPr/>
        </p:nvSpPr>
        <p:spPr>
          <a:xfrm>
            <a:off x="7405405" y="2936008"/>
            <a:ext cx="4656271" cy="985980"/>
          </a:xfrm>
          <a:prstGeom prst="rect">
            <a:avLst/>
          </a:prstGeom>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lgn="ctr">
              <a:spcBef>
                <a:spcPts val="1200"/>
              </a:spcBef>
              <a:buNone/>
            </a:pPr>
            <a:r>
              <a:rPr lang="nl-NL" sz="2400" dirty="0">
                <a:solidFill>
                  <a:srgbClr val="000000"/>
                </a:solidFill>
                <a:latin typeface="Arial" panose="020B0604020202020204" pitchFamily="34" charset="0"/>
                <a:cs typeface="Arial" panose="020B0604020202020204" pitchFamily="34" charset="0"/>
              </a:rPr>
              <a:t>Alleen gebruiken als de vaardigheid beheerst wordt</a:t>
            </a:r>
          </a:p>
        </p:txBody>
      </p:sp>
      <p:pic>
        <p:nvPicPr>
          <p:cNvPr id="5" name="Afbeelding 4" descr="Afbeelding met shirt&#10;&#10;Automatisch gegenereerde beschrijving">
            <a:extLst>
              <a:ext uri="{FF2B5EF4-FFF2-40B4-BE49-F238E27FC236}">
                <a16:creationId xmlns:a16="http://schemas.microsoft.com/office/drawing/2014/main" id="{5A743CA7-FDD4-4BC9-A71D-D4DA47B7AF0D}"/>
              </a:ext>
            </a:extLst>
          </p:cNvPr>
          <p:cNvPicPr>
            <a:picLocks noChangeAspect="1"/>
          </p:cNvPicPr>
          <p:nvPr/>
        </p:nvPicPr>
        <p:blipFill>
          <a:blip r:embed="rId2"/>
          <a:stretch>
            <a:fillRect/>
          </a:stretch>
        </p:blipFill>
        <p:spPr>
          <a:xfrm>
            <a:off x="413990" y="1805745"/>
            <a:ext cx="6806001" cy="3246505"/>
          </a:xfrm>
          <a:prstGeom prst="rect">
            <a:avLst/>
          </a:prstGeom>
        </p:spPr>
      </p:pic>
    </p:spTree>
    <p:extLst>
      <p:ext uri="{BB962C8B-B14F-4D97-AF65-F5344CB8AC3E}">
        <p14:creationId xmlns:p14="http://schemas.microsoft.com/office/powerpoint/2010/main" val="916654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385942" y="252000"/>
            <a:ext cx="742011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OPFRIS- EN AANVULLENDE CURSUSSEN</a:t>
            </a:r>
            <a:endParaRPr lang="nl-NL" sz="2800" dirty="0"/>
          </a:p>
        </p:txBody>
      </p:sp>
      <p:sp>
        <p:nvSpPr>
          <p:cNvPr id="5" name="Tekstvak 53">
            <a:extLst>
              <a:ext uri="{FF2B5EF4-FFF2-40B4-BE49-F238E27FC236}">
                <a16:creationId xmlns:a16="http://schemas.microsoft.com/office/drawing/2014/main" id="{A0708CF3-07A0-445C-9DB5-3AA323ED61C5}"/>
              </a:ext>
            </a:extLst>
          </p:cNvPr>
          <p:cNvSpPr txBox="1"/>
          <p:nvPr/>
        </p:nvSpPr>
        <p:spPr>
          <a:xfrm>
            <a:off x="4625297" y="1802583"/>
            <a:ext cx="6261013" cy="3476427"/>
          </a:xfrm>
          <a:prstGeom prst="rect">
            <a:avLst/>
          </a:prstGeom>
          <a:solidFill>
            <a:srgbClr val="FFE699"/>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nl-NL" sz="2200" u="sng" dirty="0">
                <a:latin typeface="Arial" panose="020B0604020202020204" pitchFamily="34" charset="0"/>
                <a:ea typeface="Calibri" panose="020F0502020204030204" pitchFamily="34" charset="0"/>
                <a:cs typeface="Arial" panose="020B0604020202020204" pitchFamily="34" charset="0"/>
              </a:rPr>
              <a:t>Opfris- en vervolgtrainingen</a:t>
            </a:r>
          </a:p>
          <a:p>
            <a:pPr algn="ctr">
              <a:spcAft>
                <a:spcPts val="0"/>
              </a:spcAft>
            </a:pPr>
            <a:endParaRPr lang="nl-NL" sz="2200" u="sng"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nl-NL" sz="2000" dirty="0">
                <a:latin typeface="Arial" panose="020B0604020202020204" pitchFamily="34" charset="0"/>
                <a:ea typeface="Calibri" panose="020F0502020204030204" pitchFamily="34" charset="0"/>
                <a:cs typeface="Arial" panose="020B0604020202020204" pitchFamily="34" charset="0"/>
              </a:rPr>
              <a:t>Altijd </a:t>
            </a:r>
            <a:r>
              <a:rPr lang="nl-NL" sz="2000" b="1" dirty="0">
                <a:latin typeface="Arial" panose="020B0604020202020204" pitchFamily="34" charset="0"/>
                <a:ea typeface="Calibri" panose="020F0502020204030204" pitchFamily="34" charset="0"/>
                <a:cs typeface="Arial" panose="020B0604020202020204" pitchFamily="34" charset="0"/>
              </a:rPr>
              <a:t>opfrissen</a:t>
            </a:r>
            <a:r>
              <a:rPr lang="nl-NL" sz="2000" dirty="0">
                <a:latin typeface="Arial" panose="020B0604020202020204" pitchFamily="34" charset="0"/>
                <a:ea typeface="Calibri" panose="020F0502020204030204" pitchFamily="34" charset="0"/>
                <a:cs typeface="Arial" panose="020B0604020202020204" pitchFamily="34" charset="0"/>
              </a:rPr>
              <a:t> basisvaardigheden</a:t>
            </a:r>
          </a:p>
          <a:p>
            <a:pPr algn="ctr"/>
            <a:endParaRPr lang="nl-NL" b="1" dirty="0">
              <a:latin typeface="Arial" panose="020B0604020202020204" pitchFamily="34" charset="0"/>
              <a:ea typeface="Calibri" panose="020F0502020204030204" pitchFamily="34" charset="0"/>
              <a:cs typeface="Arial" panose="020B0604020202020204" pitchFamily="34" charset="0"/>
            </a:endParaRPr>
          </a:p>
          <a:p>
            <a:pPr algn="ctr"/>
            <a:r>
              <a:rPr lang="nl-NL" sz="2000" dirty="0">
                <a:latin typeface="Arial" panose="020B0604020202020204" pitchFamily="34" charset="0"/>
                <a:ea typeface="Calibri" panose="020F0502020204030204" pitchFamily="34" charset="0"/>
                <a:cs typeface="Arial" panose="020B0604020202020204" pitchFamily="34" charset="0"/>
              </a:rPr>
              <a:t>Eventueel gevolgd door</a:t>
            </a:r>
            <a:r>
              <a:rPr lang="nl-NL" sz="2000" b="1" dirty="0">
                <a:latin typeface="Arial" panose="020B0604020202020204" pitchFamily="34" charset="0"/>
                <a:ea typeface="Calibri" panose="020F0502020204030204" pitchFamily="34" charset="0"/>
                <a:cs typeface="Arial" panose="020B0604020202020204" pitchFamily="34" charset="0"/>
              </a:rPr>
              <a:t> maat</a:t>
            </a:r>
            <a:r>
              <a:rPr lang="nl-NL" sz="2000" dirty="0">
                <a:latin typeface="Arial" panose="020B0604020202020204" pitchFamily="34" charset="0"/>
                <a:ea typeface="Calibri" panose="020F0502020204030204" pitchFamily="34" charset="0"/>
                <a:cs typeface="Arial" panose="020B0604020202020204" pitchFamily="34" charset="0"/>
              </a:rPr>
              <a:t>programma met </a:t>
            </a:r>
          </a:p>
          <a:p>
            <a:pPr algn="ctr"/>
            <a:r>
              <a:rPr lang="nl-NL" sz="2000" dirty="0">
                <a:latin typeface="Arial" panose="020B0604020202020204" pitchFamily="34" charset="0"/>
                <a:ea typeface="Calibri" panose="020F0502020204030204" pitchFamily="34" charset="0"/>
                <a:cs typeface="Arial" panose="020B0604020202020204" pitchFamily="34" charset="0"/>
              </a:rPr>
              <a:t>vervolg </a:t>
            </a:r>
            <a:r>
              <a:rPr lang="nl-NL" sz="2000" b="1" dirty="0">
                <a:latin typeface="Arial" panose="020B0604020202020204" pitchFamily="34" charset="0"/>
                <a:ea typeface="Calibri" panose="020F0502020204030204" pitchFamily="34" charset="0"/>
                <a:cs typeface="Arial" panose="020B0604020202020204" pitchFamily="34" charset="0"/>
              </a:rPr>
              <a:t>modules</a:t>
            </a:r>
          </a:p>
          <a:p>
            <a:pPr algn="ctr">
              <a:spcAft>
                <a:spcPts val="0"/>
              </a:spcAft>
            </a:pPr>
            <a:endParaRPr lang="nl-NL"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nl-NL"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nl-NL" dirty="0">
              <a:latin typeface="Arial" panose="020B0604020202020204" pitchFamily="34" charset="0"/>
              <a:ea typeface="Calibri" panose="020F0502020204030204" pitchFamily="34" charset="0"/>
              <a:cs typeface="Arial" panose="020B0604020202020204" pitchFamily="34" charset="0"/>
            </a:endParaRPr>
          </a:p>
        </p:txBody>
      </p:sp>
      <p:sp>
        <p:nvSpPr>
          <p:cNvPr id="6" name="Tekstvak 62">
            <a:hlinkClick r:id="rId2"/>
            <a:extLst>
              <a:ext uri="{FF2B5EF4-FFF2-40B4-BE49-F238E27FC236}">
                <a16:creationId xmlns:a16="http://schemas.microsoft.com/office/drawing/2014/main" id="{971BEFD9-3ED8-41DE-B70C-2E90BB4B6FCB}"/>
              </a:ext>
            </a:extLst>
          </p:cNvPr>
          <p:cNvSpPr txBox="1"/>
          <p:nvPr/>
        </p:nvSpPr>
        <p:spPr>
          <a:xfrm>
            <a:off x="6906429" y="3820922"/>
            <a:ext cx="1626854" cy="418046"/>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effectLst/>
                <a:latin typeface="Arial" panose="020B0604020202020204" pitchFamily="34" charset="0"/>
                <a:ea typeface="Calibri" panose="020F0502020204030204" pitchFamily="34" charset="0"/>
                <a:cs typeface="Arial" panose="020B0604020202020204" pitchFamily="34" charset="0"/>
              </a:rPr>
              <a:t> Niet technische vaardigheden</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kstvak 74">
            <a:hlinkClick r:id="rId3"/>
            <a:extLst>
              <a:ext uri="{FF2B5EF4-FFF2-40B4-BE49-F238E27FC236}">
                <a16:creationId xmlns:a16="http://schemas.microsoft.com/office/drawing/2014/main" id="{F26B3D14-5A04-4539-9C24-7F177404940E}"/>
              </a:ext>
            </a:extLst>
          </p:cNvPr>
          <p:cNvSpPr txBox="1"/>
          <p:nvPr/>
        </p:nvSpPr>
        <p:spPr>
          <a:xfrm>
            <a:off x="1243584" y="1445739"/>
            <a:ext cx="3192614" cy="894598"/>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2400" dirty="0">
                <a:latin typeface="Arial" panose="020B0604020202020204" pitchFamily="34" charset="0"/>
                <a:ea typeface="Calibri" panose="020F0502020204030204" pitchFamily="34" charset="0"/>
                <a:cs typeface="Arial" panose="020B0604020202020204" pitchFamily="34" charset="0"/>
              </a:rPr>
              <a:t>Basiscursus BLS</a:t>
            </a:r>
            <a:endParaRPr lang="nl-NL"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kstvak 67">
            <a:hlinkClick r:id="rId4"/>
            <a:extLst>
              <a:ext uri="{FF2B5EF4-FFF2-40B4-BE49-F238E27FC236}">
                <a16:creationId xmlns:a16="http://schemas.microsoft.com/office/drawing/2014/main" id="{FFD42759-6137-475E-8712-F20A0C3C2B2F}"/>
              </a:ext>
            </a:extLst>
          </p:cNvPr>
          <p:cNvSpPr txBox="1"/>
          <p:nvPr/>
        </p:nvSpPr>
        <p:spPr>
          <a:xfrm>
            <a:off x="8046423" y="4421264"/>
            <a:ext cx="1626854" cy="593795"/>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effectLst/>
                <a:latin typeface="Arial" panose="020B0604020202020204" pitchFamily="34" charset="0"/>
                <a:ea typeface="Calibri" panose="020F0502020204030204" pitchFamily="34" charset="0"/>
                <a:cs typeface="Arial" panose="020B0604020202020204" pitchFamily="34" charset="0"/>
              </a:rPr>
              <a:t>Bijzondere Scenario’s</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kstvak 68">
            <a:hlinkClick r:id="rId5"/>
            <a:extLst>
              <a:ext uri="{FF2B5EF4-FFF2-40B4-BE49-F238E27FC236}">
                <a16:creationId xmlns:a16="http://schemas.microsoft.com/office/drawing/2014/main" id="{D55C0564-A0BA-4C27-932B-26BFC5C5565E}"/>
              </a:ext>
            </a:extLst>
          </p:cNvPr>
          <p:cNvSpPr txBox="1"/>
          <p:nvPr/>
        </p:nvSpPr>
        <p:spPr>
          <a:xfrm>
            <a:off x="4922054" y="3803525"/>
            <a:ext cx="1626853" cy="435443"/>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effectLst/>
                <a:latin typeface="Arial" panose="020B0604020202020204" pitchFamily="34" charset="0"/>
                <a:ea typeface="Calibri" panose="020F0502020204030204" pitchFamily="34" charset="0"/>
                <a:cs typeface="Arial" panose="020B0604020202020204" pitchFamily="34" charset="0"/>
              </a:rPr>
              <a:t>Verdieping Burgerhulpverlener</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kstvak 69">
            <a:hlinkClick r:id="rId6"/>
            <a:extLst>
              <a:ext uri="{FF2B5EF4-FFF2-40B4-BE49-F238E27FC236}">
                <a16:creationId xmlns:a16="http://schemas.microsoft.com/office/drawing/2014/main" id="{0FC7296B-49F5-4FAC-BE30-28D6E4BB6E96}"/>
              </a:ext>
            </a:extLst>
          </p:cNvPr>
          <p:cNvSpPr txBox="1"/>
          <p:nvPr/>
        </p:nvSpPr>
        <p:spPr>
          <a:xfrm>
            <a:off x="5913488" y="4421265"/>
            <a:ext cx="1626856" cy="593795"/>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effectLst/>
                <a:latin typeface="Arial" panose="020B0604020202020204" pitchFamily="34" charset="0"/>
                <a:ea typeface="Calibri" panose="020F0502020204030204" pitchFamily="34" charset="0"/>
                <a:cs typeface="Arial" panose="020B0604020202020204" pitchFamily="34" charset="0"/>
              </a:rPr>
              <a:t>Beademingsmasker aanleren</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kstvak 53">
            <a:extLst>
              <a:ext uri="{FF2B5EF4-FFF2-40B4-BE49-F238E27FC236}">
                <a16:creationId xmlns:a16="http://schemas.microsoft.com/office/drawing/2014/main" id="{FD0948F2-F68F-4970-A67E-7BBAA2FB8555}"/>
              </a:ext>
            </a:extLst>
          </p:cNvPr>
          <p:cNvSpPr txBox="1"/>
          <p:nvPr/>
        </p:nvSpPr>
        <p:spPr>
          <a:xfrm>
            <a:off x="4625297" y="1445738"/>
            <a:ext cx="6261014" cy="894599"/>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2400" dirty="0">
                <a:latin typeface="Arial" panose="020B0604020202020204" pitchFamily="34" charset="0"/>
                <a:ea typeface="Calibri" panose="020F0502020204030204" pitchFamily="34" charset="0"/>
                <a:cs typeface="Arial" panose="020B0604020202020204" pitchFamily="34" charset="0"/>
              </a:rPr>
              <a:t>Opfris- en vervolg</a:t>
            </a:r>
            <a:endParaRPr lang="nl-NL" sz="1200" dirty="0">
              <a:latin typeface="Arial" panose="020B0604020202020204" pitchFamily="34" charset="0"/>
              <a:ea typeface="Calibri" panose="020F0502020204030204" pitchFamily="34" charset="0"/>
              <a:cs typeface="Arial" panose="020B0604020202020204" pitchFamily="34" charset="0"/>
            </a:endParaRPr>
          </a:p>
        </p:txBody>
      </p:sp>
      <p:sp>
        <p:nvSpPr>
          <p:cNvPr id="14" name="Tekstvak 74">
            <a:hlinkClick r:id="rId3"/>
            <a:extLst>
              <a:ext uri="{FF2B5EF4-FFF2-40B4-BE49-F238E27FC236}">
                <a16:creationId xmlns:a16="http://schemas.microsoft.com/office/drawing/2014/main" id="{DFC0CE86-62E2-41B4-AD78-8D1C107704EF}"/>
              </a:ext>
            </a:extLst>
          </p:cNvPr>
          <p:cNvSpPr txBox="1"/>
          <p:nvPr/>
        </p:nvSpPr>
        <p:spPr>
          <a:xfrm>
            <a:off x="1243586" y="2346327"/>
            <a:ext cx="3192612" cy="2932683"/>
          </a:xfrm>
          <a:prstGeom prst="rect">
            <a:avLst/>
          </a:prstGeom>
          <a:solidFill>
            <a:srgbClr val="A9D18E"/>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nl-NL" sz="2200" u="sng"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nl-NL" sz="2200" b="1" dirty="0">
                <a:latin typeface="Arial" panose="020B0604020202020204" pitchFamily="34" charset="0"/>
                <a:ea typeface="Calibri" panose="020F0502020204030204" pitchFamily="34" charset="0"/>
                <a:cs typeface="Arial" panose="020B0604020202020204" pitchFamily="34" charset="0"/>
              </a:rPr>
              <a:t>Vast</a:t>
            </a:r>
            <a:r>
              <a:rPr lang="nl-NL" sz="2200" dirty="0">
                <a:latin typeface="Arial" panose="020B0604020202020204" pitchFamily="34" charset="0"/>
                <a:ea typeface="Calibri" panose="020F0502020204030204" pitchFamily="34" charset="0"/>
                <a:cs typeface="Arial" panose="020B0604020202020204" pitchFamily="34" charset="0"/>
              </a:rPr>
              <a:t> programma </a:t>
            </a:r>
          </a:p>
          <a:p>
            <a:pPr algn="ctr">
              <a:spcAft>
                <a:spcPts val="0"/>
              </a:spcAft>
            </a:pPr>
            <a:endParaRPr lang="nl-NL" sz="2200" b="1"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nl-NL" sz="2200" b="1" dirty="0">
                <a:latin typeface="Arial" panose="020B0604020202020204" pitchFamily="34" charset="0"/>
                <a:ea typeface="Calibri" panose="020F0502020204030204" pitchFamily="34" charset="0"/>
                <a:cs typeface="Arial" panose="020B0604020202020204" pitchFamily="34" charset="0"/>
              </a:rPr>
              <a:t>basis</a:t>
            </a:r>
            <a:r>
              <a:rPr lang="nl-NL" sz="2200" dirty="0">
                <a:latin typeface="Arial" panose="020B0604020202020204" pitchFamily="34" charset="0"/>
                <a:ea typeface="Calibri" panose="020F0502020204030204" pitchFamily="34" charset="0"/>
                <a:cs typeface="Arial" panose="020B0604020202020204" pitchFamily="34" charset="0"/>
              </a:rPr>
              <a:t>vaardigheden </a:t>
            </a:r>
          </a:p>
          <a:p>
            <a:pPr algn="ctr">
              <a:spcAft>
                <a:spcPts val="0"/>
              </a:spcAft>
            </a:pPr>
            <a:endParaRPr lang="nl-NL" sz="2200" b="1"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nl-NL" sz="2200" b="1" dirty="0">
                <a:latin typeface="Arial" panose="020B0604020202020204" pitchFamily="34" charset="0"/>
                <a:ea typeface="Calibri" panose="020F0502020204030204" pitchFamily="34" charset="0"/>
                <a:cs typeface="Arial" panose="020B0604020202020204" pitchFamily="34" charset="0"/>
              </a:rPr>
              <a:t>gestructureerd</a:t>
            </a:r>
            <a:r>
              <a:rPr lang="nl-NL" sz="2200" dirty="0">
                <a:latin typeface="Arial" panose="020B0604020202020204" pitchFamily="34" charset="0"/>
                <a:ea typeface="Calibri" panose="020F0502020204030204" pitchFamily="34" charset="0"/>
                <a:cs typeface="Arial" panose="020B0604020202020204" pitchFamily="34" charset="0"/>
              </a:rPr>
              <a:t> aanleren</a:t>
            </a:r>
            <a:endParaRPr lang="nl-NL"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kstvak 68">
            <a:hlinkClick r:id="rId5"/>
            <a:extLst>
              <a:ext uri="{FF2B5EF4-FFF2-40B4-BE49-F238E27FC236}">
                <a16:creationId xmlns:a16="http://schemas.microsoft.com/office/drawing/2014/main" id="{5868B23E-06D3-44F3-8DAE-208B2B9D043E}"/>
              </a:ext>
            </a:extLst>
          </p:cNvPr>
          <p:cNvSpPr txBox="1"/>
          <p:nvPr/>
        </p:nvSpPr>
        <p:spPr>
          <a:xfrm>
            <a:off x="8902855" y="3820922"/>
            <a:ext cx="1626854" cy="435443"/>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Oefenen aanvullende vaardigheden</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9110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363292B9-8808-4F39-AF6C-EDEA22E42035}"/>
              </a:ext>
            </a:extLst>
          </p:cNvPr>
          <p:cNvSpPr>
            <a:spLocks noChangeArrowheads="1"/>
          </p:cNvSpPr>
          <p:nvPr/>
        </p:nvSpPr>
        <p:spPr bwMode="auto">
          <a:xfrm>
            <a:off x="4283925" y="2707202"/>
            <a:ext cx="3624149" cy="721798"/>
          </a:xfrm>
          <a:prstGeom prst="rect">
            <a:avLst/>
          </a:prstGeom>
          <a:noFill/>
          <a:ln w="9525">
            <a:noFill/>
            <a:miter lim="800000"/>
            <a:headEnd/>
            <a:tailEnd/>
          </a:ln>
        </p:spPr>
        <p:txBody>
          <a:bodyPr/>
          <a:lstStyle/>
          <a:p>
            <a:pPr algn="ctr">
              <a:spcBef>
                <a:spcPct val="20000"/>
              </a:spcBef>
            </a:pPr>
            <a:r>
              <a:rPr lang="en-GB" sz="4400" b="1" dirty="0">
                <a:solidFill>
                  <a:srgbClr val="084077"/>
                </a:solidFill>
                <a:latin typeface="Arial" panose="020B0604020202020204" pitchFamily="34" charset="0"/>
                <a:cs typeface="Arial" panose="020B0604020202020204" pitchFamily="34" charset="0"/>
              </a:rPr>
              <a:t>VRAGEN?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01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KETEN VAN OVERLEVING</a:t>
            </a:r>
            <a:endParaRPr lang="nl-NL" sz="2800" dirty="0"/>
          </a:p>
        </p:txBody>
      </p:sp>
      <p:sp>
        <p:nvSpPr>
          <p:cNvPr id="4" name="Text Box 3">
            <a:extLst>
              <a:ext uri="{FF2B5EF4-FFF2-40B4-BE49-F238E27FC236}">
                <a16:creationId xmlns:a16="http://schemas.microsoft.com/office/drawing/2014/main" id="{42D35865-060E-4A09-AD23-F331BAD055D3}"/>
              </a:ext>
            </a:extLst>
          </p:cNvPr>
          <p:cNvSpPr txBox="1">
            <a:spLocks noChangeArrowheads="1"/>
          </p:cNvSpPr>
          <p:nvPr/>
        </p:nvSpPr>
        <p:spPr bwMode="auto">
          <a:xfrm>
            <a:off x="3936000" y="1796583"/>
            <a:ext cx="4320000" cy="623065"/>
          </a:xfrm>
          <a:prstGeom prst="rect">
            <a:avLst/>
          </a:prstGeom>
          <a:noFill/>
          <a:ln w="9525">
            <a:noFill/>
            <a:miter lim="800000"/>
            <a:headEnd/>
            <a:tailEnd/>
          </a:ln>
        </p:spPr>
        <p:txBody>
          <a:bodyPr wrap="square" anchor="ctr" anchorCtr="0">
            <a:noAutofit/>
          </a:bodyPr>
          <a:lstStyle/>
          <a:p>
            <a:pPr algn="ctr">
              <a:spcBef>
                <a:spcPts val="1600"/>
              </a:spcBef>
            </a:pPr>
            <a:r>
              <a:rPr lang="en-GB" sz="2400" b="1" i="1" dirty="0">
                <a:latin typeface="Arial" panose="020B0604020202020204" pitchFamily="34" charset="0"/>
                <a:cs typeface="Arial" panose="020B0604020202020204" pitchFamily="34" charset="0"/>
              </a:rPr>
              <a:t>U </a:t>
            </a:r>
            <a:r>
              <a:rPr lang="en-GB" sz="2400" b="1" i="1" dirty="0" err="1">
                <a:latin typeface="Arial" panose="020B0604020202020204" pitchFamily="34" charset="0"/>
                <a:cs typeface="Arial" panose="020B0604020202020204" pitchFamily="34" charset="0"/>
              </a:rPr>
              <a:t>maakt</a:t>
            </a:r>
            <a:r>
              <a:rPr lang="en-GB" sz="2400" b="1" i="1" dirty="0">
                <a:latin typeface="Arial" panose="020B0604020202020204" pitchFamily="34" charset="0"/>
                <a:cs typeface="Arial" panose="020B0604020202020204" pitchFamily="34" charset="0"/>
              </a:rPr>
              <a:t> het </a:t>
            </a:r>
            <a:r>
              <a:rPr lang="en-GB" sz="2400" b="1" i="1" dirty="0" err="1">
                <a:latin typeface="Arial" panose="020B0604020202020204" pitchFamily="34" charset="0"/>
                <a:cs typeface="Arial" panose="020B0604020202020204" pitchFamily="34" charset="0"/>
              </a:rPr>
              <a:t>verschil</a:t>
            </a:r>
            <a:endParaRPr lang="en-GB" sz="2400" b="1" i="1" dirty="0">
              <a:latin typeface="Arial" panose="020B0604020202020204" pitchFamily="34" charset="0"/>
              <a:cs typeface="Arial" panose="020B0604020202020204" pitchFamily="34" charset="0"/>
            </a:endParaRPr>
          </a:p>
        </p:txBody>
      </p:sp>
      <p:grpSp>
        <p:nvGrpSpPr>
          <p:cNvPr id="6" name="Groep 14">
            <a:extLst>
              <a:ext uri="{FF2B5EF4-FFF2-40B4-BE49-F238E27FC236}">
                <a16:creationId xmlns:a16="http://schemas.microsoft.com/office/drawing/2014/main" id="{D86C07B1-446C-44D2-8DE5-DAD90FCDEBE5}"/>
              </a:ext>
            </a:extLst>
          </p:cNvPr>
          <p:cNvGrpSpPr>
            <a:grpSpLocks noChangeAspect="1"/>
          </p:cNvGrpSpPr>
          <p:nvPr/>
        </p:nvGrpSpPr>
        <p:grpSpPr bwMode="auto">
          <a:xfrm>
            <a:off x="2226000" y="2006972"/>
            <a:ext cx="7740000" cy="3102386"/>
            <a:chOff x="933595" y="2306638"/>
            <a:chExt cx="7781635" cy="3028950"/>
          </a:xfrm>
        </p:grpSpPr>
        <p:sp>
          <p:nvSpPr>
            <p:cNvPr id="7" name="Ovaal 6">
              <a:extLst>
                <a:ext uri="{FF2B5EF4-FFF2-40B4-BE49-F238E27FC236}">
                  <a16:creationId xmlns:a16="http://schemas.microsoft.com/office/drawing/2014/main" id="{12EB2CF3-6BBF-4CB6-8321-B414FDCF9EDE}"/>
                </a:ext>
              </a:extLst>
            </p:cNvPr>
            <p:cNvSpPr/>
            <p:nvPr/>
          </p:nvSpPr>
          <p:spPr>
            <a:xfrm>
              <a:off x="1043128" y="2565400"/>
              <a:ext cx="2195431" cy="206057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Ovaal 7">
              <a:extLst>
                <a:ext uri="{FF2B5EF4-FFF2-40B4-BE49-F238E27FC236}">
                  <a16:creationId xmlns:a16="http://schemas.microsoft.com/office/drawing/2014/main" id="{143488FB-76C2-46CB-9092-3DA1A5079B19}"/>
                </a:ext>
              </a:extLst>
            </p:cNvPr>
            <p:cNvSpPr/>
            <p:nvPr/>
          </p:nvSpPr>
          <p:spPr>
            <a:xfrm>
              <a:off x="2771851" y="3068638"/>
              <a:ext cx="2195430" cy="206057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 name="Ovaal 8">
              <a:extLst>
                <a:ext uri="{FF2B5EF4-FFF2-40B4-BE49-F238E27FC236}">
                  <a16:creationId xmlns:a16="http://schemas.microsoft.com/office/drawing/2014/main" id="{EFA5CF78-9A61-4F29-9EA8-13F598E5A8A9}"/>
                </a:ext>
              </a:extLst>
            </p:cNvPr>
            <p:cNvSpPr/>
            <p:nvPr/>
          </p:nvSpPr>
          <p:spPr>
            <a:xfrm>
              <a:off x="4643444" y="3068638"/>
              <a:ext cx="2197018" cy="206057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Ovaal 9">
              <a:extLst>
                <a:ext uri="{FF2B5EF4-FFF2-40B4-BE49-F238E27FC236}">
                  <a16:creationId xmlns:a16="http://schemas.microsoft.com/office/drawing/2014/main" id="{6737F545-914F-455D-889A-74A31E377F9D}"/>
                </a:ext>
              </a:extLst>
            </p:cNvPr>
            <p:cNvSpPr/>
            <p:nvPr/>
          </p:nvSpPr>
          <p:spPr>
            <a:xfrm>
              <a:off x="6372167" y="2565400"/>
              <a:ext cx="2195430" cy="206057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1" name="Picture 10" descr="Keten van overleven">
              <a:extLst>
                <a:ext uri="{FF2B5EF4-FFF2-40B4-BE49-F238E27FC236}">
                  <a16:creationId xmlns:a16="http://schemas.microsoft.com/office/drawing/2014/main" id="{01178901-4F9A-4188-8C2A-F3B071EFD46B}"/>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595" y="2306638"/>
              <a:ext cx="7781635" cy="3028950"/>
            </a:xfrm>
            <a:prstGeom prst="rect">
              <a:avLst/>
            </a:prstGeom>
            <a:noFill/>
            <a:ln w="9525">
              <a:noFill/>
              <a:miter lim="800000"/>
              <a:headEnd/>
              <a:tailEnd/>
            </a:ln>
          </p:spPr>
        </p:pic>
      </p:grpSp>
    </p:spTree>
    <p:extLst>
      <p:ext uri="{BB962C8B-B14F-4D97-AF65-F5344CB8AC3E}">
        <p14:creationId xmlns:p14="http://schemas.microsoft.com/office/powerpoint/2010/main" val="1817730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5143C5D2-D063-4023-844A-AE9A9904E1D8}"/>
              </a:ext>
            </a:extLst>
          </p:cNvPr>
          <p:cNvGrpSpPr/>
          <p:nvPr/>
        </p:nvGrpSpPr>
        <p:grpSpPr>
          <a:xfrm>
            <a:off x="817180" y="985414"/>
            <a:ext cx="4411364" cy="4326203"/>
            <a:chOff x="3062872" y="870106"/>
            <a:chExt cx="4411364" cy="4326203"/>
          </a:xfrm>
        </p:grpSpPr>
        <p:sp>
          <p:nvSpPr>
            <p:cNvPr id="3" name="Rounded Rectangle 21">
              <a:extLst>
                <a:ext uri="{FF2B5EF4-FFF2-40B4-BE49-F238E27FC236}">
                  <a16:creationId xmlns:a16="http://schemas.microsoft.com/office/drawing/2014/main" id="{C601C3DB-7C4E-4F50-8D23-39D55873DD74}"/>
                </a:ext>
              </a:extLst>
            </p:cNvPr>
            <p:cNvSpPr>
              <a:spLocks noChangeAspect="1"/>
            </p:cNvSpPr>
            <p:nvPr/>
          </p:nvSpPr>
          <p:spPr>
            <a:xfrm>
              <a:off x="3062872" y="2983265"/>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borstcompressies</a:t>
              </a:r>
            </a:p>
            <a:p>
              <a:pPr algn="ctr"/>
              <a:r>
                <a:rPr lang="en-US" sz="2200" b="1" dirty="0">
                  <a:latin typeface="Arial" pitchFamily="34" charset="0"/>
                  <a:cs typeface="Arial" pitchFamily="34" charset="0"/>
                </a:rPr>
                <a:t>2 </a:t>
              </a:r>
              <a:r>
                <a:rPr lang="en-US" sz="2200" b="1" dirty="0" err="1">
                  <a:latin typeface="Arial" pitchFamily="34" charset="0"/>
                  <a:cs typeface="Arial" pitchFamily="34" charset="0"/>
                </a:rPr>
                <a:t>beademingen</a:t>
              </a:r>
              <a:endParaRPr lang="en-US" sz="2200" b="1" dirty="0">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ChangeAspect="1"/>
            </p:cNvSpPr>
            <p:nvPr/>
          </p:nvSpPr>
          <p:spPr>
            <a:xfrm>
              <a:off x="3062872" y="1395426"/>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a:t>
              </a:r>
              <a:r>
                <a:rPr lang="en-US" sz="2200" b="1" dirty="0" err="1">
                  <a:latin typeface="Arial" pitchFamily="34" charset="0"/>
                  <a:cs typeface="Arial" pitchFamily="34" charset="0"/>
                </a:rPr>
                <a:t>laat</a:t>
              </a:r>
              <a:r>
                <a:rPr lang="en-US" sz="2200" b="1" dirty="0">
                  <a:latin typeface="Arial" pitchFamily="34" charset="0"/>
                  <a:cs typeface="Arial" pitchFamily="34" charset="0"/>
                </a:rPr>
                <a:t>) 112 </a:t>
              </a:r>
              <a:r>
                <a:rPr lang="en-US" sz="2200" b="1" dirty="0" err="1">
                  <a:latin typeface="Arial" pitchFamily="34" charset="0"/>
                  <a:cs typeface="Arial" pitchFamily="34" charset="0"/>
                </a:rPr>
                <a:t>bellen</a:t>
              </a:r>
              <a:r>
                <a:rPr lang="en-US" sz="2200" b="1" dirty="0">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ChangeAspect="1"/>
            </p:cNvSpPr>
            <p:nvPr/>
          </p:nvSpPr>
          <p:spPr>
            <a:xfrm>
              <a:off x="3062872" y="1924389"/>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Open </a:t>
              </a:r>
              <a:r>
                <a:rPr lang="en-US" sz="2200" b="1" dirty="0" err="1">
                  <a:latin typeface="Arial" pitchFamily="34" charset="0"/>
                  <a:cs typeface="Arial" pitchFamily="34" charset="0"/>
                </a:rPr>
                <a:t>luchtweg</a:t>
              </a:r>
              <a:endParaRPr lang="en-US" sz="2200" b="1" dirty="0">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ChangeAspect="1"/>
            </p:cNvSpPr>
            <p:nvPr/>
          </p:nvSpPr>
          <p:spPr>
            <a:xfrm>
              <a:off x="3062872" y="870106"/>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Slachtoffer</a:t>
              </a:r>
              <a:r>
                <a:rPr lang="en-US" sz="2200" b="1" dirty="0">
                  <a:latin typeface="Arial" pitchFamily="34" charset="0"/>
                  <a:cs typeface="Arial" pitchFamily="34" charset="0"/>
                </a:rPr>
                <a:t> </a:t>
              </a:r>
              <a:r>
                <a:rPr lang="en-US" sz="2200" b="1" dirty="0" err="1">
                  <a:latin typeface="Arial" pitchFamily="34" charset="0"/>
                  <a:cs typeface="Arial" pitchFamily="34" charset="0"/>
                </a:rPr>
                <a:t>reageert</a:t>
              </a:r>
              <a:r>
                <a:rPr lang="en-US" sz="2200" b="1" dirty="0">
                  <a:latin typeface="Arial" pitchFamily="34" charset="0"/>
                  <a:cs typeface="Arial" pitchFamily="34" charset="0"/>
                </a:rPr>
                <a:t> </a:t>
              </a:r>
              <a:r>
                <a:rPr lang="en-US" sz="2200" b="1" dirty="0" err="1">
                  <a:latin typeface="Arial" pitchFamily="34" charset="0"/>
                  <a:cs typeface="Arial" pitchFamily="34" charset="0"/>
                </a:rPr>
                <a:t>niet</a:t>
              </a:r>
              <a:endParaRPr lang="en-US" sz="2200" b="1" dirty="0">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ChangeAspect="1"/>
            </p:cNvSpPr>
            <p:nvPr/>
          </p:nvSpPr>
          <p:spPr>
            <a:xfrm>
              <a:off x="3062872" y="2453352"/>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latin typeface="Arial" pitchFamily="34" charset="0"/>
                  <a:cs typeface="Arial" pitchFamily="34" charset="0"/>
                </a:rPr>
                <a:t>Ademhaling</a:t>
              </a:r>
              <a:r>
                <a:rPr lang="en-US" sz="2100" b="1" dirty="0">
                  <a:latin typeface="Arial" pitchFamily="34" charset="0"/>
                  <a:cs typeface="Arial" pitchFamily="34" charset="0"/>
                </a:rPr>
                <a:t> </a:t>
              </a:r>
              <a:r>
                <a:rPr lang="en-US" sz="2100" b="1" dirty="0" err="1">
                  <a:latin typeface="Arial" pitchFamily="34" charset="0"/>
                  <a:cs typeface="Arial" pitchFamily="34" charset="0"/>
                </a:rPr>
                <a:t>niet</a:t>
              </a:r>
              <a:r>
                <a:rPr lang="en-US" sz="2100" b="1" dirty="0">
                  <a:latin typeface="Arial" pitchFamily="34" charset="0"/>
                  <a:cs typeface="Arial" pitchFamily="34" charset="0"/>
                </a:rPr>
                <a:t> </a:t>
              </a:r>
              <a:r>
                <a:rPr lang="en-US" sz="2100" b="1" dirty="0" err="1">
                  <a:latin typeface="Arial" pitchFamily="34" charset="0"/>
                  <a:cs typeface="Arial" pitchFamily="34" charset="0"/>
                </a:rPr>
                <a:t>normaal</a:t>
              </a:r>
              <a:endParaRPr lang="en-US" sz="2100" b="1" dirty="0">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ChangeAspect="1"/>
            </p:cNvSpPr>
            <p:nvPr/>
          </p:nvSpPr>
          <p:spPr>
            <a:xfrm>
              <a:off x="3062872" y="3839300"/>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Ga door 30:2</a:t>
              </a:r>
            </a:p>
          </p:txBody>
        </p:sp>
        <p:sp>
          <p:nvSpPr>
            <p:cNvPr id="9" name="Rounded Rectangle 27">
              <a:extLst>
                <a:ext uri="{FF2B5EF4-FFF2-40B4-BE49-F238E27FC236}">
                  <a16:creationId xmlns:a16="http://schemas.microsoft.com/office/drawing/2014/main" id="{F8335EAB-BEAC-4D79-A9E7-8501C7DA2D05}"/>
                </a:ext>
              </a:extLst>
            </p:cNvPr>
            <p:cNvSpPr>
              <a:spLocks/>
            </p:cNvSpPr>
            <p:nvPr/>
          </p:nvSpPr>
          <p:spPr>
            <a:xfrm>
              <a:off x="3062872" y="4368203"/>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Activeer</a:t>
              </a:r>
              <a:r>
                <a:rPr lang="en-US" sz="2200" b="1" dirty="0">
                  <a:latin typeface="Arial" pitchFamily="34" charset="0"/>
                  <a:cs typeface="Arial" pitchFamily="34" charset="0"/>
                </a:rPr>
                <a:t> AED, </a:t>
              </a:r>
            </a:p>
            <a:p>
              <a:pPr algn="ctr"/>
              <a:r>
                <a:rPr lang="en-US" sz="2200" b="1" dirty="0" err="1">
                  <a:latin typeface="Arial" pitchFamily="34" charset="0"/>
                  <a:cs typeface="Arial" pitchFamily="34" charset="0"/>
                </a:rPr>
                <a:t>zodra</a:t>
              </a:r>
              <a:r>
                <a:rPr lang="en-US" sz="2200" b="1" dirty="0">
                  <a:latin typeface="Arial" pitchFamily="34" charset="0"/>
                  <a:cs typeface="Arial" pitchFamily="34" charset="0"/>
                </a:rPr>
                <a:t> </a:t>
              </a:r>
              <a:r>
                <a:rPr lang="en-US" sz="2200" b="1" dirty="0" err="1">
                  <a:latin typeface="Arial" pitchFamily="34" charset="0"/>
                  <a:cs typeface="Arial" pitchFamily="34" charset="0"/>
                </a:rPr>
                <a:t>deze</a:t>
              </a:r>
              <a:r>
                <a:rPr lang="en-US" sz="2200" b="1" dirty="0">
                  <a:latin typeface="Arial" pitchFamily="34" charset="0"/>
                  <a:cs typeface="Arial" pitchFamily="34" charset="0"/>
                </a:rPr>
                <a:t> </a:t>
              </a:r>
              <a:r>
                <a:rPr lang="en-US" sz="2200" b="1" dirty="0" err="1">
                  <a:latin typeface="Arial" pitchFamily="34" charset="0"/>
                  <a:cs typeface="Arial" pitchFamily="34" charset="0"/>
                </a:rPr>
                <a:t>er</a:t>
              </a:r>
              <a:r>
                <a:rPr lang="en-US" sz="2200" b="1" dirty="0">
                  <a:latin typeface="Arial" pitchFamily="34" charset="0"/>
                  <a:cs typeface="Arial" pitchFamily="34" charset="0"/>
                </a:rPr>
                <a:t> is</a:t>
              </a:r>
            </a:p>
          </p:txBody>
        </p:sp>
        <p:sp>
          <p:nvSpPr>
            <p:cNvPr id="10" name="Pijl: omlaag 9">
              <a:extLst>
                <a:ext uri="{FF2B5EF4-FFF2-40B4-BE49-F238E27FC236}">
                  <a16:creationId xmlns:a16="http://schemas.microsoft.com/office/drawing/2014/main" id="{D003B8C7-B3B1-42BF-98CC-DAE8113564C8}"/>
                </a:ext>
              </a:extLst>
            </p:cNvPr>
            <p:cNvSpPr/>
            <p:nvPr/>
          </p:nvSpPr>
          <p:spPr>
            <a:xfrm>
              <a:off x="6622213" y="870106"/>
              <a:ext cx="852023" cy="4326203"/>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dirty="0">
                  <a:latin typeface="Arial" panose="020B0604020202020204" pitchFamily="34" charset="0"/>
                  <a:cs typeface="Arial" panose="020B0604020202020204" pitchFamily="34" charset="0"/>
                </a:rPr>
                <a:t>Let op veiligheid</a:t>
              </a:r>
            </a:p>
          </p:txBody>
        </p:sp>
      </p:grpSp>
      <p:sp>
        <p:nvSpPr>
          <p:cNvPr id="11" name="Text Box 3">
            <a:extLst>
              <a:ext uri="{FF2B5EF4-FFF2-40B4-BE49-F238E27FC236}">
                <a16:creationId xmlns:a16="http://schemas.microsoft.com/office/drawing/2014/main" id="{00D548E5-7557-4A4C-9293-45BD3FB06E84}"/>
              </a:ext>
            </a:extLst>
          </p:cNvPr>
          <p:cNvSpPr txBox="1">
            <a:spLocks noChangeArrowheads="1"/>
          </p:cNvSpPr>
          <p:nvPr/>
        </p:nvSpPr>
        <p:spPr bwMode="auto">
          <a:xfrm rot="21312605">
            <a:off x="5111733" y="2579874"/>
            <a:ext cx="7045086" cy="1137285"/>
          </a:xfrm>
          <a:prstGeom prst="rect">
            <a:avLst/>
          </a:prstGeom>
          <a:noFill/>
          <a:ln w="9525">
            <a:noFill/>
            <a:miter lim="800000"/>
            <a:headEnd/>
            <a:tailEnd/>
          </a:ln>
        </p:spPr>
        <p:txBody>
          <a:bodyPr wrap="square" anchor="ctr" anchorCtr="0">
            <a:noAutofit/>
          </a:bodyPr>
          <a:lstStyle/>
          <a:p>
            <a:pPr algn="ctr">
              <a:spcBef>
                <a:spcPts val="1600"/>
              </a:spcBef>
            </a:pPr>
            <a:r>
              <a:rPr lang="en-GB" sz="4400" b="1" i="1" dirty="0">
                <a:latin typeface="Arial" panose="020B0604020202020204" pitchFamily="34" charset="0"/>
                <a:cs typeface="Arial" panose="020B0604020202020204" pitchFamily="34" charset="0"/>
              </a:rPr>
              <a:t>U </a:t>
            </a:r>
            <a:r>
              <a:rPr lang="en-GB" sz="4400" b="1" i="1" dirty="0" err="1">
                <a:latin typeface="Arial" panose="020B0604020202020204" pitchFamily="34" charset="0"/>
                <a:cs typeface="Arial" panose="020B0604020202020204" pitchFamily="34" charset="0"/>
              </a:rPr>
              <a:t>maakt</a:t>
            </a:r>
            <a:r>
              <a:rPr lang="en-GB" sz="4400" b="1" i="1" dirty="0">
                <a:latin typeface="Arial" panose="020B0604020202020204" pitchFamily="34" charset="0"/>
                <a:cs typeface="Arial" panose="020B0604020202020204" pitchFamily="34" charset="0"/>
              </a:rPr>
              <a:t> het </a:t>
            </a:r>
            <a:r>
              <a:rPr lang="en-GB" sz="4400" b="1" i="1" dirty="0" err="1">
                <a:latin typeface="Arial" panose="020B0604020202020204" pitchFamily="34" charset="0"/>
                <a:cs typeface="Arial" panose="020B0604020202020204" pitchFamily="34" charset="0"/>
              </a:rPr>
              <a:t>verschil</a:t>
            </a:r>
            <a:endParaRPr lang="en-GB" sz="4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63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OPSTARTEN REANIMATIE</a:t>
            </a:r>
            <a:endParaRPr lang="nl-NL" sz="2800" dirty="0"/>
          </a:p>
        </p:txBody>
      </p:sp>
      <p:pic>
        <p:nvPicPr>
          <p:cNvPr id="2" name="Onlinemedia 1" title="27 Reanimatie volwassene met 1 hulpverlener zonder AED">
            <a:hlinkClick r:id="" action="ppaction://media"/>
            <a:extLst>
              <a:ext uri="{FF2B5EF4-FFF2-40B4-BE49-F238E27FC236}">
                <a16:creationId xmlns:a16="http://schemas.microsoft.com/office/drawing/2014/main" id="{9F73DEA1-4D4D-4D3A-809C-EDEC78DFBF4B}"/>
              </a:ext>
            </a:extLst>
          </p:cNvPr>
          <p:cNvPicPr>
            <a:picLocks noRot="1" noChangeAspect="1"/>
          </p:cNvPicPr>
          <p:nvPr>
            <a:videoFile r:link="rId1"/>
          </p:nvPr>
        </p:nvPicPr>
        <p:blipFill>
          <a:blip r:embed="rId3"/>
          <a:stretch>
            <a:fillRect/>
          </a:stretch>
        </p:blipFill>
        <p:spPr>
          <a:xfrm>
            <a:off x="1296000" y="774781"/>
            <a:ext cx="9600000" cy="5400000"/>
          </a:xfrm>
          <a:prstGeom prst="rect">
            <a:avLst/>
          </a:prstGeom>
        </p:spPr>
      </p:pic>
    </p:spTree>
    <p:extLst>
      <p:ext uri="{BB962C8B-B14F-4D97-AF65-F5344CB8AC3E}">
        <p14:creationId xmlns:p14="http://schemas.microsoft.com/office/powerpoint/2010/main" val="34537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5143C5D2-D063-4023-844A-AE9A9904E1D8}"/>
              </a:ext>
            </a:extLst>
          </p:cNvPr>
          <p:cNvGrpSpPr/>
          <p:nvPr/>
        </p:nvGrpSpPr>
        <p:grpSpPr>
          <a:xfrm>
            <a:off x="3890318" y="1265898"/>
            <a:ext cx="4411364" cy="4326203"/>
            <a:chOff x="3062872" y="870106"/>
            <a:chExt cx="4411364" cy="4326203"/>
          </a:xfrm>
        </p:grpSpPr>
        <p:sp>
          <p:nvSpPr>
            <p:cNvPr id="3" name="Rounded Rectangle 21">
              <a:extLst>
                <a:ext uri="{FF2B5EF4-FFF2-40B4-BE49-F238E27FC236}">
                  <a16:creationId xmlns:a16="http://schemas.microsoft.com/office/drawing/2014/main" id="{C601C3DB-7C4E-4F50-8D23-39D55873DD74}"/>
                </a:ext>
              </a:extLst>
            </p:cNvPr>
            <p:cNvSpPr>
              <a:spLocks noChangeAspect="1"/>
            </p:cNvSpPr>
            <p:nvPr/>
          </p:nvSpPr>
          <p:spPr>
            <a:xfrm>
              <a:off x="3062872" y="2983265"/>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borstcompressies</a:t>
              </a:r>
            </a:p>
            <a:p>
              <a:pPr algn="ctr"/>
              <a:r>
                <a:rPr lang="en-US" sz="2200" b="1" dirty="0">
                  <a:latin typeface="Arial" pitchFamily="34" charset="0"/>
                  <a:cs typeface="Arial" pitchFamily="34" charset="0"/>
                </a:rPr>
                <a:t>2 </a:t>
              </a:r>
              <a:r>
                <a:rPr lang="en-US" sz="2200" b="1" dirty="0" err="1">
                  <a:latin typeface="Arial" pitchFamily="34" charset="0"/>
                  <a:cs typeface="Arial" pitchFamily="34" charset="0"/>
                </a:rPr>
                <a:t>beademingen</a:t>
              </a:r>
              <a:endParaRPr lang="en-US" sz="2200" b="1" dirty="0">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ChangeAspect="1"/>
            </p:cNvSpPr>
            <p:nvPr/>
          </p:nvSpPr>
          <p:spPr>
            <a:xfrm>
              <a:off x="3062872" y="1395426"/>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a:t>
              </a:r>
              <a:r>
                <a:rPr lang="en-US" sz="2200" b="1" dirty="0" err="1">
                  <a:latin typeface="Arial" pitchFamily="34" charset="0"/>
                  <a:cs typeface="Arial" pitchFamily="34" charset="0"/>
                </a:rPr>
                <a:t>laat</a:t>
              </a:r>
              <a:r>
                <a:rPr lang="en-US" sz="2200" b="1" dirty="0">
                  <a:latin typeface="Arial" pitchFamily="34" charset="0"/>
                  <a:cs typeface="Arial" pitchFamily="34" charset="0"/>
                </a:rPr>
                <a:t>) 112 </a:t>
              </a:r>
              <a:r>
                <a:rPr lang="en-US" sz="2200" b="1" dirty="0" err="1">
                  <a:latin typeface="Arial" pitchFamily="34" charset="0"/>
                  <a:cs typeface="Arial" pitchFamily="34" charset="0"/>
                </a:rPr>
                <a:t>bellen</a:t>
              </a:r>
              <a:r>
                <a:rPr lang="en-US" sz="2200" b="1" dirty="0">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ChangeAspect="1"/>
            </p:cNvSpPr>
            <p:nvPr/>
          </p:nvSpPr>
          <p:spPr>
            <a:xfrm>
              <a:off x="3062872" y="1924389"/>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Open </a:t>
              </a:r>
              <a:r>
                <a:rPr lang="en-US" sz="2200" b="1" dirty="0" err="1">
                  <a:latin typeface="Arial" pitchFamily="34" charset="0"/>
                  <a:cs typeface="Arial" pitchFamily="34" charset="0"/>
                </a:rPr>
                <a:t>luchtweg</a:t>
              </a:r>
              <a:endParaRPr lang="en-US" sz="2200" b="1" dirty="0">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ChangeAspect="1"/>
            </p:cNvSpPr>
            <p:nvPr/>
          </p:nvSpPr>
          <p:spPr>
            <a:xfrm>
              <a:off x="3062872" y="870106"/>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Slachtoffer</a:t>
              </a:r>
              <a:r>
                <a:rPr lang="en-US" sz="2200" b="1" dirty="0">
                  <a:latin typeface="Arial" pitchFamily="34" charset="0"/>
                  <a:cs typeface="Arial" pitchFamily="34" charset="0"/>
                </a:rPr>
                <a:t> </a:t>
              </a:r>
              <a:r>
                <a:rPr lang="en-US" sz="2200" b="1" dirty="0" err="1">
                  <a:latin typeface="Arial" pitchFamily="34" charset="0"/>
                  <a:cs typeface="Arial" pitchFamily="34" charset="0"/>
                </a:rPr>
                <a:t>reageert</a:t>
              </a:r>
              <a:r>
                <a:rPr lang="en-US" sz="2200" b="1" dirty="0">
                  <a:latin typeface="Arial" pitchFamily="34" charset="0"/>
                  <a:cs typeface="Arial" pitchFamily="34" charset="0"/>
                </a:rPr>
                <a:t> </a:t>
              </a:r>
              <a:r>
                <a:rPr lang="en-US" sz="2200" b="1" dirty="0" err="1">
                  <a:latin typeface="Arial" pitchFamily="34" charset="0"/>
                  <a:cs typeface="Arial" pitchFamily="34" charset="0"/>
                </a:rPr>
                <a:t>niet</a:t>
              </a:r>
              <a:endParaRPr lang="en-US" sz="2200" b="1" dirty="0">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ChangeAspect="1"/>
            </p:cNvSpPr>
            <p:nvPr/>
          </p:nvSpPr>
          <p:spPr>
            <a:xfrm>
              <a:off x="3062872" y="2453352"/>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latin typeface="Arial" pitchFamily="34" charset="0"/>
                  <a:cs typeface="Arial" pitchFamily="34" charset="0"/>
                </a:rPr>
                <a:t>Ademhaling</a:t>
              </a:r>
              <a:r>
                <a:rPr lang="en-US" sz="2100" b="1" dirty="0">
                  <a:latin typeface="Arial" pitchFamily="34" charset="0"/>
                  <a:cs typeface="Arial" pitchFamily="34" charset="0"/>
                </a:rPr>
                <a:t> </a:t>
              </a:r>
              <a:r>
                <a:rPr lang="en-US" sz="2100" b="1" dirty="0" err="1">
                  <a:latin typeface="Arial" pitchFamily="34" charset="0"/>
                  <a:cs typeface="Arial" pitchFamily="34" charset="0"/>
                </a:rPr>
                <a:t>niet</a:t>
              </a:r>
              <a:r>
                <a:rPr lang="en-US" sz="2100" b="1" dirty="0">
                  <a:latin typeface="Arial" pitchFamily="34" charset="0"/>
                  <a:cs typeface="Arial" pitchFamily="34" charset="0"/>
                </a:rPr>
                <a:t> </a:t>
              </a:r>
              <a:r>
                <a:rPr lang="en-US" sz="2100" b="1" dirty="0" err="1">
                  <a:latin typeface="Arial" pitchFamily="34" charset="0"/>
                  <a:cs typeface="Arial" pitchFamily="34" charset="0"/>
                </a:rPr>
                <a:t>normaal</a:t>
              </a:r>
              <a:endParaRPr lang="en-US" sz="2100" b="1" dirty="0">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ChangeAspect="1"/>
            </p:cNvSpPr>
            <p:nvPr/>
          </p:nvSpPr>
          <p:spPr>
            <a:xfrm>
              <a:off x="3062872" y="3839300"/>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Ga door 30:2</a:t>
              </a:r>
            </a:p>
          </p:txBody>
        </p:sp>
        <p:sp>
          <p:nvSpPr>
            <p:cNvPr id="9" name="Rounded Rectangle 27">
              <a:extLst>
                <a:ext uri="{FF2B5EF4-FFF2-40B4-BE49-F238E27FC236}">
                  <a16:creationId xmlns:a16="http://schemas.microsoft.com/office/drawing/2014/main" id="{F8335EAB-BEAC-4D79-A9E7-8501C7DA2D05}"/>
                </a:ext>
              </a:extLst>
            </p:cNvPr>
            <p:cNvSpPr>
              <a:spLocks/>
            </p:cNvSpPr>
            <p:nvPr/>
          </p:nvSpPr>
          <p:spPr>
            <a:xfrm>
              <a:off x="3062872" y="4368203"/>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Activeer</a:t>
              </a:r>
              <a:r>
                <a:rPr lang="en-US" sz="2200" b="1" dirty="0">
                  <a:latin typeface="Arial" pitchFamily="34" charset="0"/>
                  <a:cs typeface="Arial" pitchFamily="34" charset="0"/>
                </a:rPr>
                <a:t> AED, </a:t>
              </a:r>
            </a:p>
            <a:p>
              <a:pPr algn="ctr"/>
              <a:r>
                <a:rPr lang="en-US" sz="2200" b="1" dirty="0" err="1">
                  <a:latin typeface="Arial" pitchFamily="34" charset="0"/>
                  <a:cs typeface="Arial" pitchFamily="34" charset="0"/>
                </a:rPr>
                <a:t>zodra</a:t>
              </a:r>
              <a:r>
                <a:rPr lang="en-US" sz="2200" b="1" dirty="0">
                  <a:latin typeface="Arial" pitchFamily="34" charset="0"/>
                  <a:cs typeface="Arial" pitchFamily="34" charset="0"/>
                </a:rPr>
                <a:t> </a:t>
              </a:r>
              <a:r>
                <a:rPr lang="en-US" sz="2200" b="1" dirty="0" err="1">
                  <a:latin typeface="Arial" pitchFamily="34" charset="0"/>
                  <a:cs typeface="Arial" pitchFamily="34" charset="0"/>
                </a:rPr>
                <a:t>deze</a:t>
              </a:r>
              <a:r>
                <a:rPr lang="en-US" sz="2200" b="1" dirty="0">
                  <a:latin typeface="Arial" pitchFamily="34" charset="0"/>
                  <a:cs typeface="Arial" pitchFamily="34" charset="0"/>
                </a:rPr>
                <a:t> </a:t>
              </a:r>
              <a:r>
                <a:rPr lang="en-US" sz="2200" b="1" dirty="0" err="1">
                  <a:latin typeface="Arial" pitchFamily="34" charset="0"/>
                  <a:cs typeface="Arial" pitchFamily="34" charset="0"/>
                </a:rPr>
                <a:t>er</a:t>
              </a:r>
              <a:r>
                <a:rPr lang="en-US" sz="2200" b="1" dirty="0">
                  <a:latin typeface="Arial" pitchFamily="34" charset="0"/>
                  <a:cs typeface="Arial" pitchFamily="34" charset="0"/>
                </a:rPr>
                <a:t> is</a:t>
              </a:r>
            </a:p>
          </p:txBody>
        </p:sp>
        <p:sp>
          <p:nvSpPr>
            <p:cNvPr id="10" name="Pijl: omlaag 9">
              <a:extLst>
                <a:ext uri="{FF2B5EF4-FFF2-40B4-BE49-F238E27FC236}">
                  <a16:creationId xmlns:a16="http://schemas.microsoft.com/office/drawing/2014/main" id="{D003B8C7-B3B1-42BF-98CC-DAE8113564C8}"/>
                </a:ext>
              </a:extLst>
            </p:cNvPr>
            <p:cNvSpPr/>
            <p:nvPr/>
          </p:nvSpPr>
          <p:spPr>
            <a:xfrm>
              <a:off x="6622213" y="870106"/>
              <a:ext cx="852023" cy="4326203"/>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dirty="0">
                  <a:latin typeface="Arial" panose="020B0604020202020204" pitchFamily="34" charset="0"/>
                  <a:cs typeface="Arial" panose="020B0604020202020204" pitchFamily="34" charset="0"/>
                </a:rPr>
                <a:t>Let op veiligheid</a:t>
              </a:r>
            </a:p>
          </p:txBody>
        </p:sp>
      </p:grpSp>
    </p:spTree>
    <p:extLst>
      <p:ext uri="{BB962C8B-B14F-4D97-AF65-F5344CB8AC3E}">
        <p14:creationId xmlns:p14="http://schemas.microsoft.com/office/powerpoint/2010/main" val="393204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LET OP VEILIGHEID</a:t>
            </a:r>
            <a:endParaRPr lang="nl-NL" sz="2800" dirty="0"/>
          </a:p>
        </p:txBody>
      </p:sp>
      <p:grpSp>
        <p:nvGrpSpPr>
          <p:cNvPr id="15" name="Groep 14">
            <a:extLst>
              <a:ext uri="{FF2B5EF4-FFF2-40B4-BE49-F238E27FC236}">
                <a16:creationId xmlns:a16="http://schemas.microsoft.com/office/drawing/2014/main" id="{9DA08410-F6FF-422C-A8BB-1136780DAEF4}"/>
              </a:ext>
            </a:extLst>
          </p:cNvPr>
          <p:cNvGrpSpPr/>
          <p:nvPr/>
        </p:nvGrpSpPr>
        <p:grpSpPr>
          <a:xfrm>
            <a:off x="9161647" y="242002"/>
            <a:ext cx="2946144" cy="2971834"/>
            <a:chOff x="9161647" y="242002"/>
            <a:chExt cx="2946144" cy="2971834"/>
          </a:xfrm>
        </p:grpSpPr>
        <p:sp>
          <p:nvSpPr>
            <p:cNvPr id="6" name="Rounded Rectangle 18">
              <a:extLst>
                <a:ext uri="{FF2B5EF4-FFF2-40B4-BE49-F238E27FC236}">
                  <a16:creationId xmlns:a16="http://schemas.microsoft.com/office/drawing/2014/main" id="{7EF3BE30-0C2B-4985-8756-F81F129D5A6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7" name="Rounded Rectangle 19">
              <a:extLst>
                <a:ext uri="{FF2B5EF4-FFF2-40B4-BE49-F238E27FC236}">
                  <a16:creationId xmlns:a16="http://schemas.microsoft.com/office/drawing/2014/main" id="{3A7935F3-67BC-479A-B1A4-F3F1922F0ED2}"/>
                </a:ext>
              </a:extLst>
            </p:cNvPr>
            <p:cNvSpPr>
              <a:spLocks/>
            </p:cNvSpPr>
            <p:nvPr/>
          </p:nvSpPr>
          <p:spPr>
            <a:xfrm>
              <a:off x="9162017" y="619754"/>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8" name="Rounded Rectangle 20">
              <a:extLst>
                <a:ext uri="{FF2B5EF4-FFF2-40B4-BE49-F238E27FC236}">
                  <a16:creationId xmlns:a16="http://schemas.microsoft.com/office/drawing/2014/main" id="{676D07C6-A24F-45F4-9F8C-908F29ACEBD1}"/>
                </a:ext>
              </a:extLst>
            </p:cNvPr>
            <p:cNvSpPr>
              <a:spLocks/>
            </p:cNvSpPr>
            <p:nvPr/>
          </p:nvSpPr>
          <p:spPr>
            <a:xfrm>
              <a:off x="9162017" y="1001747"/>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9" name="Rounded Rectangle 21">
              <a:extLst>
                <a:ext uri="{FF2B5EF4-FFF2-40B4-BE49-F238E27FC236}">
                  <a16:creationId xmlns:a16="http://schemas.microsoft.com/office/drawing/2014/main" id="{1146A931-0A34-4B26-BA17-22DC389E7BC2}"/>
                </a:ext>
              </a:extLst>
            </p:cNvPr>
            <p:cNvSpPr>
              <a:spLocks/>
            </p:cNvSpPr>
            <p:nvPr/>
          </p:nvSpPr>
          <p:spPr>
            <a:xfrm>
              <a:off x="9162572" y="242002"/>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30750123-ABCC-4A94-80C9-938E28BB41AC}"/>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11" name="Rounded Rectangle 24">
              <a:extLst>
                <a:ext uri="{FF2B5EF4-FFF2-40B4-BE49-F238E27FC236}">
                  <a16:creationId xmlns:a16="http://schemas.microsoft.com/office/drawing/2014/main" id="{AA4B503A-B3F8-4E67-8735-DA45CC523273}"/>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12" name="Rounded Rectangle 24">
              <a:extLst>
                <a:ext uri="{FF2B5EF4-FFF2-40B4-BE49-F238E27FC236}">
                  <a16:creationId xmlns:a16="http://schemas.microsoft.com/office/drawing/2014/main" id="{1876167C-638A-4490-B2C9-4794A594BB0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13" name="Pijl: omlaag 12">
              <a:extLst>
                <a:ext uri="{FF2B5EF4-FFF2-40B4-BE49-F238E27FC236}">
                  <a16:creationId xmlns:a16="http://schemas.microsoft.com/office/drawing/2014/main" id="{73DBFC63-64D6-48E8-A138-719BFC0FDEC6}"/>
                </a:ext>
              </a:extLst>
            </p:cNvPr>
            <p:cNvSpPr>
              <a:spLocks noChangeAspect="1"/>
            </p:cNvSpPr>
            <p:nvPr/>
          </p:nvSpPr>
          <p:spPr>
            <a:xfrm>
              <a:off x="11411153" y="242002"/>
              <a:ext cx="696638" cy="2971834"/>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pic>
        <p:nvPicPr>
          <p:cNvPr id="14" name="Afbeelding 19">
            <a:extLst>
              <a:ext uri="{FF2B5EF4-FFF2-40B4-BE49-F238E27FC236}">
                <a16:creationId xmlns:a16="http://schemas.microsoft.com/office/drawing/2014/main" id="{E526AE54-C34B-4BDA-AC6F-5160C277E9CE}"/>
              </a:ext>
            </a:extLst>
          </p:cNvPr>
          <p:cNvPicPr>
            <a:picLocks noChangeAspect="1"/>
          </p:cNvPicPr>
          <p:nvPr/>
        </p:nvPicPr>
        <p:blipFill>
          <a:blip r:embed="rId2"/>
          <a:srcRect l="92" r="92"/>
          <a:stretch/>
        </p:blipFill>
        <p:spPr bwMode="auto">
          <a:xfrm>
            <a:off x="2035229" y="983026"/>
            <a:ext cx="5160673" cy="4916778"/>
          </a:xfrm>
          <a:prstGeom prst="rect">
            <a:avLst/>
          </a:prstGeom>
          <a:noFill/>
          <a:ln w="9525">
            <a:noFill/>
            <a:miter lim="800000"/>
            <a:headEnd/>
            <a:tailEnd/>
          </a:ln>
        </p:spPr>
      </p:pic>
    </p:spTree>
    <p:extLst>
      <p:ext uri="{BB962C8B-B14F-4D97-AF65-F5344CB8AC3E}">
        <p14:creationId xmlns:p14="http://schemas.microsoft.com/office/powerpoint/2010/main" val="374008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CONTROLEER BEWUSTZIJN</a:t>
            </a:r>
            <a:endParaRPr lang="nl-NL" sz="2800" dirty="0"/>
          </a:p>
        </p:txBody>
      </p:sp>
      <p:sp>
        <p:nvSpPr>
          <p:cNvPr id="15" name="Text Box 3">
            <a:extLst>
              <a:ext uri="{FF2B5EF4-FFF2-40B4-BE49-F238E27FC236}">
                <a16:creationId xmlns:a16="http://schemas.microsoft.com/office/drawing/2014/main" id="{E4A0B5E5-B925-4002-AE11-0EF0440F69DE}"/>
              </a:ext>
            </a:extLst>
          </p:cNvPr>
          <p:cNvSpPr txBox="1">
            <a:spLocks noChangeArrowheads="1"/>
          </p:cNvSpPr>
          <p:nvPr/>
        </p:nvSpPr>
        <p:spPr bwMode="auto">
          <a:xfrm>
            <a:off x="6096000" y="3276855"/>
            <a:ext cx="5495102" cy="2971834"/>
          </a:xfrm>
          <a:prstGeom prst="rect">
            <a:avLst/>
          </a:prstGeom>
          <a:noFill/>
          <a:ln w="9525">
            <a:noFill/>
            <a:miter lim="800000"/>
            <a:headEnd/>
            <a:tailEnd/>
          </a:ln>
        </p:spPr>
        <p:txBody>
          <a:bodyPr wrap="square" anchor="ctr" anchorCtr="0">
            <a:noAutofit/>
          </a:bodyPr>
          <a:lstStyle/>
          <a:p>
            <a:pPr marL="342900" indent="-342900">
              <a:spcBef>
                <a:spcPts val="1200"/>
              </a:spcBef>
              <a:buFont typeface="Arial"/>
              <a:buChar char="•"/>
            </a:pPr>
            <a:r>
              <a:rPr lang="en-GB" sz="2300" dirty="0" err="1">
                <a:latin typeface="Arial" panose="020B0604020202020204" pitchFamily="34" charset="0"/>
                <a:cs typeface="Arial" panose="020B0604020202020204" pitchFamily="34" charset="0"/>
              </a:rPr>
              <a:t>Schud</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voorzichtig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aan</a:t>
            </a:r>
            <a:r>
              <a:rPr lang="en-GB" sz="2300" dirty="0">
                <a:latin typeface="Arial" panose="020B0604020202020204" pitchFamily="34" charset="0"/>
                <a:cs typeface="Arial" panose="020B0604020202020204" pitchFamily="34" charset="0"/>
              </a:rPr>
              <a:t> de </a:t>
            </a:r>
            <a:r>
              <a:rPr lang="en-GB" sz="2300" dirty="0" err="1">
                <a:latin typeface="Arial" panose="020B0604020202020204" pitchFamily="34" charset="0"/>
                <a:cs typeface="Arial" panose="020B0604020202020204" pitchFamily="34" charset="0"/>
              </a:rPr>
              <a:t>schouders</a:t>
            </a:r>
            <a:endParaRPr lang="en-GB" sz="2300" dirty="0">
              <a:latin typeface="Arial" panose="020B0604020202020204" pitchFamily="34" charset="0"/>
              <a:cs typeface="Arial" panose="020B0604020202020204" pitchFamily="34" charset="0"/>
            </a:endParaRPr>
          </a:p>
          <a:p>
            <a:pPr marL="342900" indent="-342900">
              <a:spcBef>
                <a:spcPts val="1200"/>
              </a:spcBef>
              <a:buFont typeface="Arial"/>
              <a:buChar char="•"/>
            </a:pPr>
            <a:r>
              <a:rPr lang="en-GB" sz="2300" dirty="0" err="1">
                <a:latin typeface="Arial" panose="020B0604020202020204" pitchFamily="34" charset="0"/>
                <a:cs typeface="Arial" panose="020B0604020202020204" pitchFamily="34" charset="0"/>
              </a:rPr>
              <a:t>Vraag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Gaat</a:t>
            </a:r>
            <a:r>
              <a:rPr lang="en-GB" sz="2300" dirty="0">
                <a:latin typeface="Arial" panose="020B0604020202020204" pitchFamily="34" charset="0"/>
                <a:cs typeface="Arial" panose="020B0604020202020204" pitchFamily="34" charset="0"/>
              </a:rPr>
              <a:t> het?”</a:t>
            </a:r>
          </a:p>
          <a:p>
            <a:pPr marL="342900" indent="-342900">
              <a:spcBef>
                <a:spcPts val="1200"/>
              </a:spcBef>
              <a:buFont typeface="Arial"/>
              <a:buChar char="•"/>
            </a:pPr>
            <a:r>
              <a:rPr lang="en-GB" sz="2300" dirty="0" err="1">
                <a:latin typeface="Arial" panose="020B0604020202020204" pitchFamily="34" charset="0"/>
                <a:cs typeface="Arial" panose="020B0604020202020204" pitchFamily="34" charset="0"/>
              </a:rPr>
              <a:t>Indien</a:t>
            </a:r>
            <a:r>
              <a:rPr lang="en-GB" sz="2300" dirty="0">
                <a:latin typeface="Arial" panose="020B0604020202020204" pitchFamily="34" charset="0"/>
                <a:cs typeface="Arial" panose="020B0604020202020204" pitchFamily="34" charset="0"/>
              </a:rPr>
              <a:t> het </a:t>
            </a:r>
            <a:r>
              <a:rPr lang="en-GB" sz="2300" dirty="0" err="1">
                <a:latin typeface="Arial" panose="020B0604020202020204" pitchFamily="34" charset="0"/>
                <a:cs typeface="Arial" panose="020B0604020202020204" pitchFamily="34" charset="0"/>
              </a:rPr>
              <a:t>slachtoffer</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reageert</a:t>
            </a:r>
            <a:r>
              <a:rPr lang="en-GB" sz="2300" dirty="0">
                <a:latin typeface="Arial" panose="020B0604020202020204" pitchFamily="34" charset="0"/>
                <a:cs typeface="Arial" panose="020B0604020202020204" pitchFamily="34" charset="0"/>
              </a:rPr>
              <a:t>:</a:t>
            </a:r>
          </a:p>
          <a:p>
            <a:pPr marL="800100" lvl="1" indent="-342900">
              <a:spcBef>
                <a:spcPts val="600"/>
              </a:spcBef>
              <a:buFontTx/>
              <a:buChar char="-"/>
            </a:pPr>
            <a:r>
              <a:rPr lang="en-GB" sz="2300" i="1" dirty="0">
                <a:latin typeface="Arial" panose="020B0604020202020204" pitchFamily="34" charset="0"/>
                <a:cs typeface="Arial" panose="020B0604020202020204" pitchFamily="34" charset="0"/>
              </a:rPr>
              <a:t>Handel </a:t>
            </a:r>
            <a:r>
              <a:rPr lang="en-GB" sz="2300" i="1" dirty="0" err="1">
                <a:latin typeface="Arial" panose="020B0604020202020204" pitchFamily="34" charset="0"/>
                <a:cs typeface="Arial" panose="020B0604020202020204" pitchFamily="34" charset="0"/>
              </a:rPr>
              <a:t>naar</a:t>
            </a:r>
            <a:r>
              <a:rPr lang="en-GB" sz="2300" i="1" dirty="0">
                <a:latin typeface="Arial" panose="020B0604020202020204" pitchFamily="34" charset="0"/>
                <a:cs typeface="Arial" panose="020B0604020202020204" pitchFamily="34" charset="0"/>
              </a:rPr>
              <a:t> </a:t>
            </a:r>
            <a:r>
              <a:rPr lang="en-GB" sz="2300" i="1" dirty="0" err="1">
                <a:latin typeface="Arial" panose="020B0604020202020204" pitchFamily="34" charset="0"/>
                <a:cs typeface="Arial" panose="020B0604020202020204" pitchFamily="34" charset="0"/>
              </a:rPr>
              <a:t>bevindingen</a:t>
            </a:r>
            <a:endParaRPr lang="en-GB" sz="2300" i="1" dirty="0">
              <a:latin typeface="Arial" panose="020B0604020202020204" pitchFamily="34" charset="0"/>
              <a:cs typeface="Arial" panose="020B0604020202020204" pitchFamily="34" charset="0"/>
            </a:endParaRPr>
          </a:p>
          <a:p>
            <a:pPr marL="342900" indent="-342900">
              <a:spcBef>
                <a:spcPts val="1200"/>
              </a:spcBef>
              <a:buFont typeface="Arial"/>
              <a:buChar char="•"/>
            </a:pPr>
            <a:r>
              <a:rPr lang="en-GB" sz="2300" dirty="0" err="1">
                <a:latin typeface="Arial" panose="020B0604020202020204" pitchFamily="34" charset="0"/>
                <a:cs typeface="Arial" panose="020B0604020202020204" pitchFamily="34" charset="0"/>
              </a:rPr>
              <a:t>Indien</a:t>
            </a:r>
            <a:r>
              <a:rPr lang="en-GB" sz="2300" dirty="0">
                <a:latin typeface="Arial" panose="020B0604020202020204" pitchFamily="34" charset="0"/>
                <a:cs typeface="Arial" panose="020B0604020202020204" pitchFamily="34" charset="0"/>
              </a:rPr>
              <a:t> het </a:t>
            </a:r>
            <a:r>
              <a:rPr lang="en-GB" sz="2300" dirty="0" err="1">
                <a:latin typeface="Arial" panose="020B0604020202020204" pitchFamily="34" charset="0"/>
                <a:cs typeface="Arial" panose="020B0604020202020204" pitchFamily="34" charset="0"/>
              </a:rPr>
              <a:t>slachtoffer</a:t>
            </a:r>
            <a:r>
              <a:rPr lang="en-GB" sz="2300" dirty="0">
                <a:latin typeface="Arial" panose="020B0604020202020204" pitchFamily="34" charset="0"/>
                <a:cs typeface="Arial" panose="020B0604020202020204" pitchFamily="34" charset="0"/>
              </a:rPr>
              <a:t> </a:t>
            </a:r>
            <a:r>
              <a:rPr lang="en-GB" sz="2300" b="1" u="sng" dirty="0" err="1">
                <a:latin typeface="Arial" panose="020B0604020202020204" pitchFamily="34" charset="0"/>
                <a:cs typeface="Arial" panose="020B0604020202020204" pitchFamily="34" charset="0"/>
              </a:rPr>
              <a:t>niet</a:t>
            </a:r>
            <a:r>
              <a:rPr lang="en-GB" sz="2300" b="1" u="sng"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reageert</a:t>
            </a:r>
            <a:r>
              <a:rPr lang="en-GB" sz="2300" dirty="0">
                <a:latin typeface="Arial" panose="020B0604020202020204" pitchFamily="34" charset="0"/>
                <a:cs typeface="Arial" panose="020B0604020202020204" pitchFamily="34" charset="0"/>
              </a:rPr>
              <a:t>:</a:t>
            </a:r>
          </a:p>
          <a:p>
            <a:pPr marL="800100" lvl="1" indent="-342900">
              <a:spcBef>
                <a:spcPts val="600"/>
              </a:spcBef>
              <a:buFontTx/>
              <a:buChar char="-"/>
            </a:pPr>
            <a:r>
              <a:rPr lang="en-GB" sz="2300" i="1" dirty="0" err="1">
                <a:latin typeface="Arial" panose="020B0604020202020204" pitchFamily="34" charset="0"/>
                <a:cs typeface="Arial" panose="020B0604020202020204" pitchFamily="34" charset="0"/>
              </a:rPr>
              <a:t>Alarmeren</a:t>
            </a:r>
            <a:endParaRPr lang="en-GB" sz="2300" i="1" dirty="0">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F735CB6C-6112-41EC-8ED2-30448FEF1D56}"/>
              </a:ext>
            </a:extLst>
          </p:cNvPr>
          <p:cNvPicPr>
            <a:picLocks noChangeAspect="1"/>
          </p:cNvPicPr>
          <p:nvPr/>
        </p:nvPicPr>
        <p:blipFill rotWithShape="1">
          <a:blip r:embed="rId3"/>
          <a:srcRect l="23573" b="2057"/>
          <a:stretch/>
        </p:blipFill>
        <p:spPr>
          <a:xfrm>
            <a:off x="1" y="1545740"/>
            <a:ext cx="5067240" cy="3761295"/>
          </a:xfrm>
          <a:prstGeom prst="rect">
            <a:avLst/>
          </a:prstGeom>
        </p:spPr>
      </p:pic>
      <p:grpSp>
        <p:nvGrpSpPr>
          <p:cNvPr id="5" name="Groep 4">
            <a:extLst>
              <a:ext uri="{FF2B5EF4-FFF2-40B4-BE49-F238E27FC236}">
                <a16:creationId xmlns:a16="http://schemas.microsoft.com/office/drawing/2014/main" id="{11118E68-C4F8-436F-A627-7EC46701A0F2}"/>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Tree>
    <p:extLst>
      <p:ext uri="{BB962C8B-B14F-4D97-AF65-F5344CB8AC3E}">
        <p14:creationId xmlns:p14="http://schemas.microsoft.com/office/powerpoint/2010/main" val="200422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(LAAT) 112 BELLEN + AED</a:t>
            </a:r>
            <a:endParaRPr lang="nl-NL" sz="2800" dirty="0"/>
          </a:p>
        </p:txBody>
      </p:sp>
      <p:grpSp>
        <p:nvGrpSpPr>
          <p:cNvPr id="2" name="Groep 1">
            <a:extLst>
              <a:ext uri="{FF2B5EF4-FFF2-40B4-BE49-F238E27FC236}">
                <a16:creationId xmlns:a16="http://schemas.microsoft.com/office/drawing/2014/main" id="{E2E52C29-A3E1-403C-8973-040645FD2195}"/>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4" name="Text Box 3">
            <a:extLst>
              <a:ext uri="{FF2B5EF4-FFF2-40B4-BE49-F238E27FC236}">
                <a16:creationId xmlns:a16="http://schemas.microsoft.com/office/drawing/2014/main" id="{92CEF2CF-57DA-4C34-905A-C693A9ACE47D}"/>
              </a:ext>
            </a:extLst>
          </p:cNvPr>
          <p:cNvSpPr txBox="1">
            <a:spLocks noChangeArrowheads="1"/>
          </p:cNvSpPr>
          <p:nvPr/>
        </p:nvSpPr>
        <p:spPr bwMode="auto">
          <a:xfrm>
            <a:off x="6096000" y="3213836"/>
            <a:ext cx="4498109" cy="2971834"/>
          </a:xfrm>
          <a:prstGeom prst="rect">
            <a:avLst/>
          </a:prstGeom>
          <a:noFill/>
          <a:ln w="9525">
            <a:noFill/>
            <a:miter lim="800000"/>
            <a:headEnd/>
            <a:tailEnd/>
          </a:ln>
        </p:spPr>
        <p:txBody>
          <a:bodyPr wrap="square" anchor="ctr" anchorCtr="0">
            <a:noAutofit/>
          </a:bodyPr>
          <a:lstStyle/>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Leg de </a:t>
            </a:r>
            <a:r>
              <a:rPr lang="en-GB" sz="2400" dirty="0" err="1">
                <a:latin typeface="Arial" panose="020B0604020202020204" pitchFamily="34" charset="0"/>
                <a:cs typeface="Arial" panose="020B0604020202020204" pitchFamily="34" charset="0"/>
              </a:rPr>
              <a:t>telefoon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naast</a:t>
            </a:r>
            <a:r>
              <a:rPr lang="en-GB" sz="2400" dirty="0">
                <a:latin typeface="Arial" panose="020B0604020202020204" pitchFamily="34" charset="0"/>
                <a:cs typeface="Arial" panose="020B0604020202020204" pitchFamily="34" charset="0"/>
              </a:rPr>
              <a:t> het </a:t>
            </a:r>
            <a:r>
              <a:rPr lang="en-GB" sz="2400" dirty="0" err="1">
                <a:latin typeface="Arial" panose="020B0604020202020204" pitchFamily="34" charset="0"/>
                <a:cs typeface="Arial" panose="020B0604020202020204" pitchFamily="34" charset="0"/>
              </a:rPr>
              <a:t>slachtoffer</a:t>
            </a:r>
            <a:r>
              <a:rPr lang="en-GB" sz="2400" dirty="0">
                <a:latin typeface="Arial" panose="020B0604020202020204" pitchFamily="34" charset="0"/>
                <a:cs typeface="Arial" panose="020B0604020202020204" pitchFamily="34" charset="0"/>
              </a:rPr>
              <a:t> (op de </a:t>
            </a:r>
            <a:r>
              <a:rPr lang="en-GB" sz="2400" dirty="0" err="1">
                <a:latin typeface="Arial" panose="020B0604020202020204" pitchFamily="34" charset="0"/>
                <a:cs typeface="Arial" panose="020B0604020202020204" pitchFamily="34" charset="0"/>
              </a:rPr>
              <a:t>luidspreker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functie</a:t>
            </a:r>
            <a:r>
              <a:rPr lang="en-GB" sz="2400" dirty="0">
                <a:latin typeface="Arial" panose="020B0604020202020204" pitchFamily="34" charset="0"/>
                <a:cs typeface="Arial" panose="020B0604020202020204" pitchFamily="34" charset="0"/>
              </a:rPr>
              <a:t>)</a:t>
            </a:r>
          </a:p>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Volg</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instructies</a:t>
            </a:r>
            <a:r>
              <a:rPr lang="en-GB" sz="2400" dirty="0">
                <a:latin typeface="Arial" panose="020B0604020202020204" pitchFamily="34" charset="0"/>
                <a:cs typeface="Arial" panose="020B0604020202020204" pitchFamily="34" charset="0"/>
              </a:rPr>
              <a:t> van de centralist</a:t>
            </a:r>
          </a:p>
        </p:txBody>
      </p:sp>
      <p:pic>
        <p:nvPicPr>
          <p:cNvPr id="17" name="Afbeelding 16">
            <a:extLst>
              <a:ext uri="{FF2B5EF4-FFF2-40B4-BE49-F238E27FC236}">
                <a16:creationId xmlns:a16="http://schemas.microsoft.com/office/drawing/2014/main" id="{4E4C445F-7F37-48A4-9905-419189F88D9E}"/>
              </a:ext>
            </a:extLst>
          </p:cNvPr>
          <p:cNvPicPr>
            <a:picLocks noChangeAspect="1"/>
          </p:cNvPicPr>
          <p:nvPr/>
        </p:nvPicPr>
        <p:blipFill rotWithShape="1">
          <a:blip r:embed="rId2"/>
          <a:srcRect l="20213"/>
          <a:stretch/>
        </p:blipFill>
        <p:spPr>
          <a:xfrm>
            <a:off x="1" y="1545740"/>
            <a:ext cx="4534970" cy="3640856"/>
          </a:xfrm>
          <a:prstGeom prst="rect">
            <a:avLst/>
          </a:prstGeom>
        </p:spPr>
      </p:pic>
    </p:spTree>
    <p:extLst>
      <p:ext uri="{BB962C8B-B14F-4D97-AF65-F5344CB8AC3E}">
        <p14:creationId xmlns:p14="http://schemas.microsoft.com/office/powerpoint/2010/main" val="41280028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1350</Words>
  <Application>Microsoft Office PowerPoint</Application>
  <PresentationFormat>Breedbeeld</PresentationFormat>
  <Paragraphs>313</Paragraphs>
  <Slides>40</Slides>
  <Notes>4</Notes>
  <HiddenSlides>0</HiddenSlides>
  <MMClips>7</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40</vt:i4>
      </vt:variant>
    </vt:vector>
  </HeadingPairs>
  <TitlesOfParts>
    <vt:vector size="45" baseType="lpstr">
      <vt:lpstr>Arial</vt:lpstr>
      <vt:lpstr>Calibri</vt:lpstr>
      <vt:lpstr>Wingdings</vt:lpstr>
      <vt:lpstr>Kantoorthema</vt:lpstr>
      <vt:lpstr>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 Reanimatie Raad</dc:creator>
  <cp:lastModifiedBy>Martijn | Reanimatie Raad</cp:lastModifiedBy>
  <cp:revision>25</cp:revision>
  <dcterms:created xsi:type="dcterms:W3CDTF">2021-06-08T15:16:41Z</dcterms:created>
  <dcterms:modified xsi:type="dcterms:W3CDTF">2021-06-09T11:20:54Z</dcterms:modified>
</cp:coreProperties>
</file>